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2AE"/>
    <a:srgbClr val="FAB442"/>
    <a:srgbClr val="DA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4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Как вы выбирали свою текущую профессию?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Женский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Исходя из личных интересов и предпочтений</c:v>
                </c:pt>
                <c:pt idx="1">
                  <c:v>По обстоятельствам</c:v>
                </c:pt>
                <c:pt idx="2">
                  <c:v>По совету родителей/преподавателей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12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B-4707-8ECE-9101A93408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Мужской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Исходя из личных интересов и предпочтений</c:v>
                </c:pt>
                <c:pt idx="1">
                  <c:v>По обстоятельствам</c:v>
                </c:pt>
                <c:pt idx="2">
                  <c:v>По совету родителей/преподавателей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9B-4707-8ECE-9101A93408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43908655"/>
        <c:axId val="1943914479"/>
      </c:barChart>
      <c:catAx>
        <c:axId val="194390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3914479"/>
        <c:crosses val="autoZero"/>
        <c:auto val="1"/>
        <c:lblAlgn val="ctr"/>
        <c:lblOffset val="100"/>
        <c:noMultiLvlLbl val="0"/>
      </c:catAx>
      <c:valAx>
        <c:axId val="194391447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43908655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5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6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0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3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1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9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44771-9512-4D12-B72F-C731F7EFCD99}" type="datetimeFigureOut">
              <a:rPr lang="ru-RU" smtClean="0"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2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DA2638"/>
                </a:solidFill>
              </a:rPr>
              <a:t>Анализ результатов исследования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17658"/>
            <a:ext cx="9144000" cy="1340141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1972AE"/>
                </a:solidFill>
              </a:rPr>
              <a:t>Опрос </a:t>
            </a:r>
            <a:r>
              <a:rPr lang="ru-RU" sz="4800" b="1" dirty="0" smtClean="0">
                <a:solidFill>
                  <a:srgbClr val="1972AE"/>
                </a:solidFill>
              </a:rPr>
              <a:t>№499</a:t>
            </a:r>
            <a:endParaRPr lang="ru-RU" sz="4800" b="1" dirty="0">
              <a:solidFill>
                <a:srgbClr val="1972A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6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8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50823" cy="69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7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953A2B-3323-46FF-B2D1-5909A1E0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83A1D4-3546-4CC1-BFCE-7F7D6A792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F08025-BC85-4B41-8AE6-95139227B9EE}"/>
              </a:ext>
            </a:extLst>
          </p:cNvPr>
          <p:cNvSpPr/>
          <p:nvPr/>
        </p:nvSpPr>
        <p:spPr>
          <a:xfrm>
            <a:off x="1023457" y="1690688"/>
            <a:ext cx="9873841" cy="4889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4702" y="2756802"/>
            <a:ext cx="9149592" cy="314904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Приняло участие 32 человека</a:t>
            </a:r>
            <a:endParaRPr lang="ru-RU" sz="2000" dirty="0"/>
          </a:p>
          <a:p>
            <a:r>
              <a:rPr lang="ru-RU" sz="2000" dirty="0" smtClean="0"/>
              <a:t>В опросе приняло участие 78% женщин и 32% мужчин</a:t>
            </a:r>
            <a:endParaRPr lang="ru-RU" sz="2000" dirty="0"/>
          </a:p>
          <a:p>
            <a:r>
              <a:rPr lang="ru-RU" sz="2000" dirty="0" smtClean="0"/>
              <a:t>В исследовании приняло участие 56% специалистов по критерию «категории работников»</a:t>
            </a:r>
            <a:endParaRPr lang="ru-RU" sz="2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D0C848-AD8F-4D20-BE94-116192AD93A5}"/>
              </a:ext>
            </a:extLst>
          </p:cNvPr>
          <p:cNvSpPr/>
          <p:nvPr/>
        </p:nvSpPr>
        <p:spPr>
          <a:xfrm>
            <a:off x="932577" y="1168357"/>
            <a:ext cx="8706373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702" y="885039"/>
            <a:ext cx="7782186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Описание группы респондентов</a:t>
            </a:r>
          </a:p>
        </p:txBody>
      </p:sp>
    </p:spTree>
    <p:extLst>
      <p:ext uri="{BB962C8B-B14F-4D97-AF65-F5344CB8AC3E}">
        <p14:creationId xmlns:p14="http://schemas.microsoft.com/office/powerpoint/2010/main" val="102971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937"/>
            <a:ext cx="12192000" cy="685465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04CA81-81DE-4C82-AD23-D15B49B53021}"/>
              </a:ext>
            </a:extLst>
          </p:cNvPr>
          <p:cNvSpPr/>
          <p:nvPr/>
        </p:nvSpPr>
        <p:spPr>
          <a:xfrm>
            <a:off x="460375" y="1321561"/>
            <a:ext cx="5825481" cy="4564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63164" y="1693994"/>
            <a:ext cx="55265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диаграмме мы видим, что 16 респондентов и 32 респондентов выбрали свою текущую профессию по обстоятельствам 9 респондентов – исходя из личных интересов и предпочтений, 7 респондентов – по совету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пола и выбор текущей профессии не влияет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Как показал анализ большинство выбрали текущую профессию по обстоятельствам (либо нет вакансий тех профессий, которые интересны респондентам, либо текущая профессии оплачивается выше)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9577" y="58376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</a:t>
            </a:r>
            <a:r>
              <a:rPr lang="ru-RU" b="1" dirty="0" smtClean="0">
                <a:solidFill>
                  <a:schemeClr val="bg1"/>
                </a:solidFill>
              </a:rPr>
              <a:t>данных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ta:image/png;base64,iVBORw0KGgoAAAANSUhEUgAABLAAAALmCAYAAABSJm0fAAAAAXNSR0IArs4c6QAAIABJREFUeF7s3QuUZVV9J/7diOEl8hIQk0h8MGhM4kQmgspfJrgUowQkKG+UhxEiTARJiE6CCTIio6IGgwGDD16jqKBgUGNUQgRFpbMGBR1GjbRxfBFwlBCEAfq/9k2qV1F0N/W4d9/vrvOptWaZ0aqzf/fzvb3XOd8699SK1atXry6+CBAgQIAAAQIECBAgQIAAAQIECIQKrFBghSZjLAIECBAgQIAAAQIECBAgQIAAgZGAAssbgQABAgQIECBAgAABAgQIECBAIFpAgRUdj+EIECBAgAABAgQIECBAgAABAgQUWN4DBAgQIECAAAECBAgQIECAAAEC0QIKrOh4DEeAAAECBAgQIECAAAECBAgQIKDA8h4gQIAAAQIECBAgQIAAAQIECBCIFlBgRcdjOAIECBAgQIAAAQIECBAgQIAAAQWW9wABAgQIECBAgAABAgQIECBAgEC0gAIrOh7DESBAgAABAgQIECBAgAABAgQIKLC8BwgQIECAAAECBAgQIECAAAECBKIFFFjR8RiOAAECBAgQIECAAAECBAgQIEBAgeU9QIAAAQIECBAgQIAAAQIECBAgEC2gwIqOx3AECBAgQIAAAQIECBAgQIAAAQIKLO8BAgQIECBAgAABAgQIECBAgACBaAEFVnQ8hiNAgAABAgQIECBAgAABAgQIEFBgeQ8QIECAAAECBAgQIECAAAECBAhECyiwouMxHAECBAgQIECAAAECBAgQIECAgALLe4AAAQIECBAgQIAAAQIECBAgQCBaQIEVHY/hCBAgQIAAAQIECBAgQIAAAQIEFFjeAwQIECBAgAABAgQIECBAgAABAtECCqzoeAxHgAABAgQIECBAgAABAgQIECCgwPIeIECAAAECBAgQIECAAAECBAgQiBZQYEXHYzgCBAgQIECAAAECBAgQIECAAAEFlvcAAQIECBAgQIAAAQIECBAgQIBAtIACKzoewxEgQIAAAQIECBAgQIAAAQIECCiwvAcIECBAgAABAgQIECBAgAABAgSiBRRY0fEYjgABAgQIECBAgAABAgQIECBAQIHlPUCAAAECBAgQIECAAAECBAgQIBAtoMCKjsdwBAgQIECAAAECBAgQIECAAAECCizvAQIECBAgQIAAAQIECBAgQIAAgWgBBVZ0PIYjQIAAAQIECBAgQIAAAQIECBBQYHkPECBAgAABAgQIECBAgAABAgQIRAsosKLjMRwBAgQIECBAgAABAgQIECBAgIACy3uAAAECBAgQIECAAAECBAgQIEAgWkCBFR2P4QgQIECAAAECBAgQIECAAAECBBRY3gMECBAgQIAAAQIECBAgQIAAAQLRAgqs6HgMR4AAAQKtBD7y+VXlY1/87liXe/iGG5T9n7Vjed7THjPW4zrY8hb49oUXlO996pNlg5/7ubG90A03e0R53MGHlEc945ljO6YDESBAgAABAgRaCiiwWmpbiwABAgQiBa656UflLZfeOLHZTj/iaeWXH7vlxI7vwMtH4LtXXF6+9d53T+wF7XrOu8rG2z96Ysd3YAIECBAgQIDApAQUWJOSdVwCBAgQ6EbgPZ/6Rrniun+a2LxHPW+nss9uvzix4zvw8hG46U1nlH/+wucn9oKecvJr3IU1MV0HJkCAAAECBCYpoMCapK5jEyBAgEAXAgqsLmJa0pDXXHNN+cd//Mey3377lc0333x0rO9+97vlr//6r8uzn/3s8su//MtLOv64fliBNS7JPo7zta99rVx77bVln332Kdtvv/1o6B//+Mflox/9aNlpp53K7rvv3scLMSUBAgQIEGggoMBqgGwJAgQIEMgW6KHA+slPflJOPPHE8q//+q/lrLPOKtttt90a1Lvvvruceuqp5atf/Wr5i7/4i7Ljjjuu+d/q9//Zn/3Z6H/7y7/8y/JLv/RL2WFMaLp3vOMd5ZJLLinnnHNO+ZVf+ZXRKp/97GfL4YcfPnKpBULCVy8F1gUXXFDe8IY3jMhe+cpXlt/7vd8rP/cQz+y66qqrymte85pRcVh/5uSTTy4Pf/jDE9inNsMVV1wxsrvwwgvLnnvuOZrjxhtvLMcee2w58MADy3/5L/9larNZmAABAgQIpAkosNISMQ8BAgQINBfoocC67777ylvf+tby9re/vbz//e8f3TU08/Wzn/1sVFKtXLlyVNA84QlPWPO/fetb3xpdDNc7jGrh8IhHPKK5b8KCN9xwQ3nFK14xev3Pe97zyj333DO6+2qHHXYotdz6xV/M+IhnLwVWfR+++c1vXlOkvve97y3/8T/+x3VGXQvYk046qXziE58YfU8tDut7duONN054e0xthn/6p38alVTf//73y9577z0qAT/1qU+Vf/mXfynvete7ylOf+tSpzWZhAgQIECCQJqDASkvEPAQIECDQXKCHAquifPnLXy6HHXZYOfLII8sf/uEfloc97GEjq/UVWJdddtnoAvktb3lLOfjgg5vbpiy4evXqct1115Xzzjuv1I8TbrjhhmWvvfYalVpPetKTUsYsvRVYf/AHfzAqTesdVb//+79fVqxYsVbLan700UeX/ffff/Q+3mWXXRRY/y71v/7X/xqVVX/zN39T7r333tHHBl/+8peX3XbbbZ2eMW9YgxAgQIAAgYYCCqyG2JYiQIAAgUyBXgqsmbtY/u///b/l7LPPXvPMnHUVWDP/fS1uzj333LLzzjtnBmCqNQK9FVj1zqsPfvCDozuG5n60deZF1bvd/tt/+2/lH/7hH8qrX/3q8sY3vlGB5T1PgAABAgQILFhAgbVgMj9AgAABAstNoJcCq95F9Fd/9Vej513NfmbOugqsr3/966Pn69SPG/7Jn/zJg55RdNttt40+jlgLiPpRw/rRwwMOOGB0p9Y222yzJuaZZ2zVZxfVj9ttscUWD3gL1Of41DvC6rGe9rSnrfnf7r///tFdT+9+97tHdz3Vr9/4jd8YHf+5z33uaJ6ZY69atWr0/K6tttpq9H0zH5n88Ic/XN7znveUpzzlKaP/vq7/8Y9/fK3P8/rCF75QTjjhhNFdajPPDlrf7NWzPiy7Ppepfhwu4TlYvRVY1e+b3/xmqXdi1ffmC17wggdtDzfffHM55phjygtf+MKy7777luOOO25NgVXfA9W+ZlzfJ3MfWj73ffDYxz529Oys+pG72R/9XNf7aF3PgJvEe7O+n+q/ufpaPve5z42e9VX/TT3nOc8pRx111IM+prrQ9/Jy23e9HgIECBAgsFABBdZCxXw/AQIECCw7gV4KrAr/7W9/e1TOPPKRjyyvf/3ryxOf+MS1foTwRz/60eiZV7VAqsVQLY5mf33jG98YPRS+Hu+3f/u3RxfX9S+iffrTny5PfvKTR8/amnng+0xBVp/XM7tkmjnezMcUa5kxs079KFS96+v0008ffUSvPndqo402Kn//939fvvjFL46Ko/q96zr2zLO76gPX6+vYdNNNR8vVua688soHPeurvt5aonzmM58ZlWm1yKpf65u9GtSPvtXXXcuE3/md35n6e7vHAqv+9bzqWP9q3uysKuZM6VoflF/v1qp/AbI+k232RwhnPl5YPzZX79Ca+Whs/fkf/vCHo8Jr6623Lmeeeebo52tRWrOe/bHYdeX8P//n/xx95Paggw4aPYOrfnR0Eu/N2WXolltuOXqeVZ155t9U/e/qe/cZz3jGmvfYQt/LU39zGoAAAQIECExZQIE15QAsT4AAAQLTF+ipwKpa9aNYp5xySqkX5/WOp80222xURNWPFs7cqXTTTTeN/u960f7MZz7zAc/SueOOO0Z3ZNWSqJYAM8+AqhfhtUyozzI65JBD1pQJiymwZoqDesF+2mmnrbmjq975cv3115fHPOYx5Rd+4RfWWjDNlB61sKjPBtpjjz3We9Ff77KpH1E7//zzR983nwLr1ltvLX/0R380eu5Q/VJgLezf4cxD3GsRWR/eXouryy+/fFRSzX6Yey0W6/upPiy/fk+9c2pugXX77bePvqe+L+tHY+v7YuarPtC8FlCzy6qZB58/6lGPGpVa9Y7Atb1HZ+7e+h//4388YK5JvDdn/khA/TdXS9tHP/rRo5dQ38uf//znR/+WHve4xz3gY5ZrK7DW915eWEK+mwABAgQILD8BBdbyy9QrIkCAAIEFCvRWYNWHPtc7Wj75yU+Onj20rq9aTNUC6/nPf37ZYIMN1nzbV77ylfKyl71s9PHC3/3d331AuVWP98d//Mflxz/+8ZqPCy60wKoX7fV5SG9605se9BcT5866tmPP3B328z//86NjzP7I4tyL/rpWvQPsv/7X/zp6PfXurPpRtfXdgVXvwKlFSS02qkMtVhRYC/tHM7vAqnfSresuqvpxz/oem/l44cyddbPvwJr90djZH0P8f//v/42y+bu/+7sHPMOtfn/9uGH96OEZZ5xRXvSiF40+ilr/quHsuwS/+tWvju5WrB9LrIVt/YuHk3hvzj7m7I/2zojWIq3OWt9js/+C6ELfywtLyHcTIECAAIHlJ6DAWn6ZekUECBAgsECBngqsmXLnpz/96ejZTXvuuefo1daL95UrV44+WrfjjjuWG2+8cVT+1P+u/md99tDM18xH/upfhJv7YPda7lx11VXlzjvvXPMxvdkPg68fN6xFwOyv+oyjSy+99EEfC5yZpz4HaF1fc49d70D567/+69FdYfU11btWZn/Nveifee5VvWPs6U9/ennxi1+83juw6ke5Zp57Ve+UqV/17h8F1sL+0cwtsGb+wMAPfvCD8s53vrPUZ1XVLGsZWu+6mnnA+9oKrLpyfXZULbrq+3nmeW3f+c53Rh9NrB8jre+F2e+7euz//t//e6nPSKvvyXqHV33f1rsQ6/9/5n1U7ward+dtu+22oxe4vr/YOVdgvu/N+Rxz5t/cn//5n4/eo/Vroe/lhSXkuwkQIECAwPITUGAtv0y9IgIECBBYoEAvBVb9a271jpOLL754VAjstdde670on3mIey2B6h0g9SNX9WvmYnp9TPWjf/Viu94FNXOBXu8uWd/XzHOt6t1bxx9//OhZQ/WZWTPlwdp+dm3HriXTS1/60tGDv+v/Pftr9kV/fR5SfRZSfa5RLTNuueWW0d046/sI4T//8z+PSpF611AtSupdbPUuHQXWwv7RzC2w6k/PfTbVzEf1Zt/pt64Ca6bsqsVrLWFr6Tn37q3ZE9b3Vi063/rWt44+Cru2r/reqWsfccQR5RGPeMToWybx3pzPMWf+zc1+by70vbywhHw3AQIECBBYfgIKrOWXqVdEgAABAgsU6KXAmrn4r3dYzTz7p77Udd0BUguvevfJJZdc8oC/8DZzMT3f0mahHyG86667yute97rRM7pmyoh1RTL32LWUqnfS1HKp/vW2+p8zD3Cvx5i56K+v/wMf+ECpH4d829veNnqA+Je//OX1Flh1plp01a/6n7VYW6jFAt9aC/72Hh/iPvPg/pn3Zy1MZz6WWR/aXx/mP3On37oKrAo1U1jV513tt99+o7uuagk797lYsx+Y/opXvKLU//fwhz/8AR8h3GSTTUZ3BdY/dHDooYeO7lasf/FwEu/N+Rxzbe+zhb6XF/xm8gMECBAgQGCZCSiwllmgXg4BAgQILFyglwJr5iL4T//0Tx/w7Kr1fYRp5iHY9S6jevdH/Qtvteg57LDDRnci1Y/PrVixYr1oCy2wZp75Ux/oXZ9VVJ9BNN8Ca6uttiozD98+77zzHvTzMxf99aNmtcCqJUe966q+hvUVWN/85jdHH0X7xCc+8YC/BqfAWvi/l5kisd7VN/svT84Uph/72MdGz16r+T372c9e85HA+nPrK7BmPjJY77466qijRnfX1b9eOfcvE873Ie6z55l5uPwk3pvresbVjOza5phdxs73vby4pPwUAQIECBBYPgIKrOWTpVdCgAABAosU6KHAmimRPvKRj5SLLrpo9BG4ma/1FVjf/e53y3HHHTe6Q6XeybL99tuX+jG6WmbV/62WELP/alw9Zi0Ivve975Vdd911tMRCC6z6M5/5zGdGBdk+++xTauE28xGu+lcI60Poa1FVn1u0rmPPfPzsP//n/zy6m2fmLqyZj67VNeqD2+vHDOtHCOvX+gqs+vHHOsPMQ79nSjsF1uL+0aztI4T1SDMPc69/DKB6zy0w11dgzf6rgbvttlv57Gc/u9YCdO5HFdf3Hp2ZpxZitVSr75VJvDdn1nnWs561zr9CWF9TvSOy3mU4uwSc73t5cUn5KQIECBAgsHwEFFjLJ0uvhAABAgQWKdBDgVUflF7Lml/4hV8YPf9q6623nleBNfOX3Opfd5v9F9BmHn5eH3pd75B66lOfWmq5VP/7ejFeP3JV79pabIFVn2lUL9bPP//80QPZ6500G2200Zrjz9y5s64Ca+aZSPUv0M3cPTP7or8+/2vmY4AzEA9VYNW/ODj3I4kKrMX9o1lXgTXzMPd6p9tv/dZvPeCjrnWl9RVYcwuwtf382h4Wv7736Mz31zvwZj7KOIn3Zn0mVz1+/cMA9d/o3nvvPfo3+rWvfa18+tOfLk9+8pNHFrP/oMGM4Xzfy4tLyk8RIECAAIHlI6DAWj5ZeiUECBAgsEiBHgqsK6+8cvSsn3rXUb2zafbH/u6+++5y6qmnlq9+9aujh6bXZ2TN/pq546Q+WH2mlKr/e73T6j3vec/ojpRaLNQL71//9V8vBx54YKl3ktRnBtWvmePXO7bqc7O22GKLBxz/iiuuGN3RVQuypz3taQ8o1urHyeozuGoxVh+qXcuyenH/3Oc+d/RX5dZ37L/5m78ZfcRx9tx1/frfzzz3avYg//AP/1AOPvjgB3z/zPHrX8ebW3jVn62z1wd9/+Vf/uXobrFpf/XyDKyaQ32+Wf2DAnPv4KuFY73TrRaYL3nJSx5AumrVqlE+v/qrvzq6M6+WmrO/auF08sknjx7QPvejsvX76vuoPpT92GOPHb036kdiZ79H6/Hrv4F6h9/M14c+9KFRcVlL2SOPPHL0X9fidNzvzVoAX3fddaPStpbAtRyu/57qX0Wsf3lwm222ecBrXeh7edrvTesTIECAAIFpCyiwpp2A9QkQIEBg6gI9FFhTRzJAE4FeCqxJYcw8L2ruw98ntZ7jEiBAgAABAv0IKLD6ycqkBAgQIDAhAQXWhGAddsECQy+wZj4qW+9cmv3sswVD+gECBAgQIEBg2QkosJZdpF4QAQIECCxUQIG1UDHfPymBIRdYq1evLvVZbfXjsPU/X/CCF0yK2XEJECBAgACBDgUUWB2GZmQCBAgQGK/Ax7/83fKuT/zv8R501tFec8Cvlt2etO3Eju/Ay0fgHy88v/zTZZdO7AU97U1nls132mlix1/KgW+99dbyqle9qmywwQajZ5xtu61/M0vx9LMECBAgQGC5CSiwlluiXg8BAgQILErgrMu/Xj57w/cX9bPr+6F9dvvFctTzMguDsb9YB1yywOr77y83nXF6ue3LX1ryseYe4HGHHl4e++IHPlR97Is4IAECBAgQIEBgQgIKrAnBOiwBAgQI9Cdw+x13j3Xo+pcCt3rEv/0lP18EFiJwz+23L+TbH/J7Vzz84eXhm2/+kN/nGwgQIECAAAECqQIKrNRkzEWAAAECBAgQIECAAAECBAgQIDASUGB5IxAgQIAAAQIECBAgQIAAAQIECEQLKLCi4zEcAQIECBAgQIAAAQIECBAgQICAAst7gAABAgQIECBAgAABAgQIECBAIFpAgRUdj+EIECBAgAABAgQIECBAgAABAgQUWN4DBAgQIECAAAECBAgQIECAAAEC0QIKrOh4DEeAAAECBAgQIECAAAECBAgQIKDA8h4gQIAAAQIECBAgQIAAAQIECBCIFlBgRcdjOAIECBAgQIAAAQIECBAgQIAAAQWW9wABAgQIECBAgAABAgQIECBAgEC0gAIrOh7DESBAgAABAgQIECBAgAABAgQIKLC8BwgQIECAAAECBAgQIECAAAECBKIFFFjR8RiOAAECBAgQIECAAAECBAgQIEBAgeU9QIAAAQIECBAgQIAAAQIECBAgEC2gwIqOx3AECBAgQIAAAQIECBAgQIAAAQIKLO8BAgQIECBAgAABAgQIECBAgACBaAEFVnQ8hiNAgAABAgQIECBAgAABAgQIEFBgeQ8QIECAAAECBAgQIECAAAECBAhECyiwouMxHAECBAgQIECAAAECBAgQIECAgALLe4AAAQIECBAgQIAAAQIECBAgQCBaQIEVHY/hCBAgQIAAAQIECBAgQIAAAQIEFFjeAwQIECBAgAABAgQIECBAgAABAtECCqzoeAxHgAABAgQIECBAgAABAgQIECCgwPIeIECAAAECBAgQIECAAAECBAgQiBZQYEXHYzgCBAgQIECAAAECBAgQIECAAAEFlvcAAQIECBAgQIAAAQIECBAgQIBAtIACKzoewxEgQIAAAQIECBAgQIAAAQIECCiwvAcIECBAgAABAgQIECBAgAABAgSiBZZlgbV69eryhS98oZxwwgllu+22KxdeeGHZaqutHhTEvffeW6655pryvve9r/zd3/1dWbVqVdl1113Ly172svLSl760bLbZZtHhGY4AAQIECBAgQIAAAQIECBAgMASBZVdg3XnnneWtb31refOb31zuuOOOstdee5WLL764bLPNNg/I85577imnnnpqOf3008uOO+5Ydtppp/Iv//Iv5brrrht93ytf+crypje9SYk1hH8FXiMBAgQIECBAgAABAgQIECAQLbCsCqwbb7yxnHTSSeX6668vxx9/fLnqqqvKpptuutYC62c/+1k57bTTyjOf+cyy5557lk022aTUO7fqzxx11FGju7Euv/zyss8++0QHaDgCBAgQIECAAAECBAgQIECAwHIXWFYFVi2kvvSlL43uvtp2223LoYceOspvbXdgrSvY++67r5xyyinljW984+jurNe+9rXL/T3g9REgQIAAAQIECBAgQIAAAQIEogWWVYH1wx/+sGy55ZZlo402KrfddtuiCqyaVi3CXve61ymwot+6hiNAgAABAgQIECBAgAABAgSGIrCsCqzZoS22wLr77rvLySefXM466ywfIRzKvwKvkwABAgQIECBAgAABAgQIEIgWUGDNiecrX/lKOeigg8rP//zPlwsuuKDssMMOCw5w5cqVC/4ZP0CAAAECBAgQIECAAAECBAgQSBDYZZddEsZ4wAwKrFkc9S8Y1ruvLrzwwnLOOeeUgw8+uKxYsWLBoSmwFkzmBwgQIECAAAECBAgQIECAAIEQAQVWwyAW+hHC+++/f1RcHXHEEeWVr3xledOb3lQ222yzhhNbigABAgQIZAr84w/uKJdd+52y8hv/XO66577MIZfpVJttvGH59SdsXX7nWTuWxz9682X6Kr0sAgQIECBAgMBDC7gDq5SyevXq8v73v78ce+yx5UUvelE588wzR3/F0BcBAgQIEBi6QC2vXvOeleWee+8fOsVUX//PbbhBOeOoXZRYU03B4gQIECBAgMA0BQZfYNXy6pJLLinHHXdcec5znlPe8Y53lO23336amVibAAECBAjECLzl0hvLNTf9KGaeIQ+y+1O2K3+w/68MmcBrJ0CAAAECBAYsMOgCq5ZXH/nIR8qrX/3q8vSnP115NeB/CF46AQIECKxd4OAzrvaxwaA3x0dft2fQNEYhQIAAAQIECLQTGGyBpbxq9yazEgECBAj0K/Ci13+23+GX4eQKrGUYqpdEgAABAgQIzEtgWRVYN9xwQ/nkJz85euF33XVX+eAHPzj6vw844ICyySabjB7KXv+y4DbbbFNWrVpVDjnkkPL5z3++7LbbbuWRj3zkg8A23XTTcvrpp5cnP/nJ88L0TQQIECBAYLkJKLCyElVgZeVhGgIECBAgQKCdwLIqsOqzrA466KB16tU/A/mBD3ygPPGJTyzf+c53yktf+tJy9dVXr/P7d9hhh/Kxj32sJP75yHZvESsRIECAwJAFFFhZ6SuwsvIwDQECBAgQINBOYFkVWO3YrESAAAECBIYhoMDKylm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A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CjfYnBAAAgAElEQVQ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A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A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A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KLDaWVuJAAECBAh0J6DAyopMgZWVh2kIECBAgACBdgIKrHbWViJAgAABAt0JKLCyIlNgZeVhGgIECBAgQKCdgAKrnbWVCBAgQIBAdwIKrKzIFFhZeZiGAAECBAgQaCegwGpnbSUCBAgQINCdgAIrKzIFVlYepiFAgAABAgTaCSiw2llbiQABAgQIdCegwMqKTIGVlYdpCBAgQIAAgXYCCqx21lYiQIAAAQLdCSiwsiJTYGXlYRoCBAgQIECgnYACq521lQgQIECAQHcCCqysyBRYWXmYhgABAgQIEGgnoMBqZ20lAgQIECDQnYACKysyBVZWHqYhQIAAAQIE2gkosNpZW4kAAQIECHQnoMDKikyBlZWHaQgQIECAAIF2AgqsdtZWIkCAAAEC3QkosLIiU2Bl5WEaAgQIECBAoJ2AAqudtZUIECBAgEB3AgqsrMgUWFl5mIYAAQIECBBoJ6DAamdtJQIECBAg0J2AAisrMgVWVh6mIUCAAAECBNoJLMsCa/Xq1eULX/hCOeGEE8p2221XLrzwwrLVVlutVfXOO+8sF1xwQTn//PPLF7/4xbL11luXfffdt7zqVa8qv/Zrv1ZWrFjRLg0rESBAgACBMAEFVlYgCqysPExDgAABAgQItBNYdgVWLaTe+ta3lje/+c3ljjvuKHvttVe5+OKLyzbbbPMg1R/+8IflmGOOKZ/97GfL3nvvXZ761KeWb3/72+VDH/pQ2Xzzzcs555xTnv/857dLw0oECBAgQCBMQIGVFYgCKysP0xAgQIAAAQLtBJZVgXXjjTeWk046qVx//fXl+OOPL1dddVXZdNNN11pg3XfffeXUU08tb3/728s73/nOcsghh5QNNthgJH/11VeXl73sZWWnnXYa3Z21ww47tEvESgQIECBAIEhAgRUURilFgZWVh2kIECBAgACBdgLLqsA67bTType+9KXR3VfbbrttOfTQQ0eSa7sDa9WqVaPSavvtty/vfve7H/ARw1punXLKKeWNb3xj+dSnPlWe+9zntkvESgQIECBAIEhAgRUUhgIrKwzTECBAgAABAk0FllWBVT8SuOWWW5aNNtqo3HbbbestsP72b/+2PO95zyunn356ee1rX/sg9EsuuaQcdNBBo48jnnjiiU1DsRgBAgQIEEgRUGClJPFvc7gDKysP0xAgQIAAAQLtBJZVgTWb7aEKrHpX1mGHHVYuuuiiNUXX7J+/9tpry+677z4qt+qdXQ972MPapWIlAgQIECAQIqDACgni38dQYGXlYRoCBAgQIECgncBgC6xaSr3uda8rH/jAB8qBBx74IPGVK1eW3/7t3y777LNPedvb3lY22WSTdqlYiQABAgQIhAgosEKCUGBlBWEaAgQIECBAoLnA4Ausa665pjzrWc96EPzNN988KrZ22223BRdYtfzyRYAAAQIEloPAaVf+ZDm8jGXzGk554RbL5rV4IQQIECBAgECuwC677BI33OALrHXdgfWVr3ylvPjFLy577rmnAivubWsgAgQIEGgloMBqJT2/dRRY83PyXQQIECBAgMDSBBRYS/Nb0E8/1DOwzj333HLsscc+5DOw/vRP/7TU/7dixYoFre+bCRAgQIDAchDwEcKsFD0DKysP0xAgQIAAAQLtBAZ7B9YVV1xR9t1334f8K4TnnHNOOeaYY9olYiUCBAgQIBAkoMAKCsNfIcwKwzQECBAgQIBAU4HBFlgzHxGsz7g6++yzy+abb74G/u677y4nn3xy+dCHPlQ++tGPlqc//elNQ7EYAQIECBBIEVBgpSTxb3O4AysrD9MQIECAAAEC7QQGW2Ddeeed5fjjjy+XXnppqXdZHXzwwaOPCa5evbpcddVV5aijjiq/+Zu/Wf7iL/6ibLbZZu0SsRIBAgQIEAgSUGAFhaHAygrDNAQIECBAgEBTgWVVYN1www3lk5/85AjwrrvuKh/84AdH//cBBxxQNtlkk1ERVYuqbbbZZvTff/3rXy9HHnlk+drXvlb23nvv8tSnPrXcdNNN5corryw77bRTee9731ue/OQnNw3EYgQIECBAIElAgZWUhjuwstIwDQECBAgQINBSYFkVWJdcckk56KCD1ulXn6Jf/+rgE5/4xDXfc8stt5SzzjqrXHbZZWXVqlVl5513LkcccUQ5+uijy7bbbtsyC2sRIECAAIE4AQVWViQ+QpiVh2kIECBAgACBdgLLqsBqx2YlAgQIECAwDAEFVlbO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kCB1c7aSgQIECBAoDsBBVZWZAqsrDxMQ4AAAQIECLQTUGC1s7YSAQIECBDoTkCBlRWZAisrD9MQIECAAAEC7QQUWO2srUSAAAECBLoTUGBlRabAysrDNAQIECBAgEA7AQVWO2srESBAgACB7gQUWFmRKbCy8jANAQIECBAg0E5AgdXO2koECBAgQKA7AQVWVmQKrKw8TEOAAAECBAi0E1BgtbO2EgECBAgQ6E5AgZUVmQIrKw/TECBAgAABAu0EFFjtrK1EgAABAgS6E1BgZUWmwMrKwzQECBAgQIBAOwEFVjtrKxEgQIAAge4EFFhZkSmwsvIwDQECBAgQINBOQIHVztpKBAgQIECgOwEFVlZkCqysPExDgAABAgQItBNQYLWzthIBAgQIEOhOQIGVFZkCKysP0xAgQIAAAQLtBBRY7aytRIAAAQIEuhNQYGVFpsDKysM0BAgQIECAQDsBBVY7aysRIECAAIHuBBRYWZEpsLLyMA0BAgQIECDQTmDwBdYtt9xS3vGOd5Qrr7yy3HzzzWXrrbcuz3nOc8rv/d7vlT322KNssMEG7dKwEgECBAgQCBNQYGUFosDKysM0BAgQIECAQDuBQRdY1157bTn66KPLrbfeWl7ykpeUxz3ucWXVqlXl4x//eLn99tvLOeecUw4++OCyYsWKdolYiQABAgQIBAkosILCKKUosLLyMA0BAgQIECDQTmCwBdZdd91VTjzxxHLFFVeUiy66qOy5555r1L/+9a+PiqsddtihXHjhheVRj3pUu0SsRIAAAQIEggQUWEFhKLCywjANAQIECBAg0FRgsAXWbbfdVg499NAR9sUXX1y22WabNfAz5dZ1111XLrnkkrLzzjs3DcViBAgQIEAgRUCBlZLEv83hDqysPExDgAABAgQItBMYbIF1xx13lOOOO65cf/315QMf+ED5tV/7tTXq/+f//J9y+OGHj0qt8847r2yxxRbtErESAQIECBAIElBgBYWhwMoKwzQECBAgQIBAU4HBFlhV+fLLLx8VVc9+9rPLWWedVR7/+MeXWmz90R/90eg5WOeff/7oQe6+CBAgQIDAUAUUWFnJuwMrKw/TECBAgAABAu0EBl1g3X///eWyyy4rf/InfzJ6kPs+++xTbrrpppH+29/+9vKMZzzDA9zbvRetRIAAAQKBAgqsrFAUWFl5mIYAAQIECBBoJzDoAqsy33333eXDH/5wefWrX11+9KMfjeTrw91POOGE8tjHPrZdElYiQIAAAQKBAgqsrFAUWFl5mIYAAQIECBBoJzDoAmvVqlWjsurqq68e3YX1ohe9aFRmnXHGGWXbbbctb3zjG0f/3YoVKxaUyMqVKxf0/b45W+AHP72vfP5bd5dv/Ojecs+9q7OHXWbTbfzwFeUJ225YnvmEjcqjH/mwZfbqvBwCfQicduVP+hh0IFOe8kLP5RxI1F4mAQIECBCYqsAuu+wy1fXXtvhgC6z6kcFjjjmmfO973ytnn312mR3OjTfeWF7+8peXH/zgB6NC6z/9p/+0oOAUWAviiv7mWl699/N3lnvvU1xNM6gNH7aiHPnMzZRY0wzB2oMVUGBlRa/AysrDNAQIECBAYLkKKLCCkr3iiivKvvvuW84888zRXVhz77Kqz8baf//9y+mnn15e+9rXBk1ulJYCb7n0xnLNTf/20VJf0xXY/SnblT/Y/1emO4TVCQxQwEcIs0L3EcKsPExDgAABAgQItBMY7B1YF198cTnssMNGf2nwpS996YPE//7v/370Fwhf//rXl1NOOaVdIlaKEjj4jKvLXffcFzXTkIdx4Tbk9L32aQkosKYlv/Z17YNZeZiGAAECBAgQaCcw2ALrM5/5TNlvv/3KnnvuWc4999yy/fbbr1G/8847y8knn1ze+c53lssvv3z01wl9DVPAhVtW7i7csvIwzTAE7INZOdsHs/IwDQECBAgQINBOYLAF1uySascddywveMELSv3P2267rdSPF958883lVa96VXnDG95QNttss3aJWClKwIVbVBzFhVtWHqYZhoB9MCtn+2BWHqYhQIAAAQIE2gkMtsCqxHfffXf5+Mc/Xt7//veXekfW7bffPiqxdt1113LkkUeW3/zN3ywbbbRRuzSsFCfgwi0rEhduWXmYZhgC9sGsnO2DWXmYhgABAgQIEGgnMOgCqx2zlXoVcOGWlZw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EjgnBUAACAASURBV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p5c477ywXXHBBueSSS8rVV1890t9jjz3Ky172snL44YeXDTfcsF0iVooScOEWFUdx4ZaVh2mGIWAfzMrZPpiVh2kIECBAgACBdgKDL7BuvvnmcvTRR5drr722POc5zxkVVw972MPKl7/85fKzn/2sXHTRRWWbbbZpl4iVogRcuEXFocDKisM0AxGwD2YFrcDKysM0BAgQIECAQDuBQRdYP/7xj8sxxxxTvvSlL5Wzzz67/NZv/VbZYIMN1ujfd999ozLL13AFXLhlZe/CLSsP0wxDwD6YlbN9MCsP0xAgQIAAAQLtBAZdYF122WVl//33L29/+9vL7//+75cVK1a0k7dSFwIu3LJicuGWlYdphiFgH8zK2T6YlYdpCBAgQIAAgXYCgy2w7rrrrnLiiSeW6667bvTsq5133rmdupW6EXDhlhWVC7esPEwzDAH7YFbO9sGsPExDgAABAgQItBMYbIF16623lkMOOaRsueWW5bzzzitbbLFFO3UrdSPgwi0rKhduWXmYZhgC9sGsnO2DWXmYhgABAgQIEGgnMNgCqz68/cADDyxPe9rTysEHHzy6C+vTn/50WbVq1ehurCOOOGL0cPdtt912wWmsXLlywT/jBzIFTrvyJ5mDDXSqU16oaB5o9F72FAXsg1PEX8vS9sGsPExDgAABAgSWq8Auu+wS99IGX2DdcMMNZfPNNx/9BcLf+I3fKPXB7X/7t39bPve5z5X99tuvnHvuuQsusRRYce/zRQ/kwm3RdBP5QRduE2F1UALrFbAPZr1B7INZeZiGAAECBAgsVwEFVlCyM3dg/Yf/8B/Kn//5n5cddthhzXR33nlnOfnkk8s73/nOctFFF5VDDz00aHKjtBTw0ZmW2g+9lo/OPLSR7yAwbgH74LhFl3Y8++DS/Pw0AQIECBAg0K/A4O/A2m233crb3va2sskmmzwgxXoX1vOe97zy+te/vpxyyin9JmzyJQm4cFsS39h/2IXb2EkdkMBDCtgHH5Ko6TfYB5tyW4wAAQIECBAIEhhsgVWfdVUf4v6YxzxmrQ9xv/baa8vuu++uwAp6s05jFBdu01Bf95ou3LLyMM0wBOyDWTnbB7PyMA0BAgQIECDQTmCwBdYdd9xRjjvuuPKVr3xl9AD3+uD22V8XX3xxOeyww8o555xTjjnmmHaJWClKwIVbVBzFhVtWHqYZhoB9MCtn+2BWHqYhQIAAAQIE2gkMtsCqxO9+97vLy1/+8nLGGWeUk046qWy44YYj+VtuuaUce+yx5Tvf+U750Ic+VJ7ylKe0S8RKUQIu3KLiUGBlxWGagQjYB7OCVmBl5WEaAgQIECBAoJ3AoAusH/7wh6O7qy6//PKy9957l2c84xnlxz/+8ai0qndonX322eXAAw8sK1asaJeIlaIEXLhFxaHAyorDNAMRsA9mBa3AysrDNAQIECBAgEA7gUEXWJX59ttvL+9617vK+973vlL/MuGOO+5Y9tprr3LCCSeUJz3pScqrdu/FyJVcuGXF4sItKw/TDEPAPpiVs30wKw/TECBAgAABAu0EBl9gtaO2Uo8CLtyyU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QIECAAAEC7QQUWO2srdShgAu3rNBcuGXlYZphCNgHs3K2D2blYRoCBAgQIECgnYACq521lToUcOGWFZoLt6w8TDMMAftgVs72waw8TEOAAAECBAi0E1BgtbO2UocCLtyyQnPhlpWHaYYhYB/Mytk+mJWHaQgQIECAAIF2AgqsdtZW6lDAhVtWaC7csvIwzTAE7INZOdsHs/IwDQECBAgQINBOQIHVztpKHQq4cMsKzYVbVh6mGYaAfTArZ/tgVh6mIUCAAAECBNoJKLDaWVupQwEXblmhuXDLysM0wxCwD2blbB/MysM0BAgQIECAQDsBBVY7ayt1KODCLSs0F25ZeZhmGAL2wayc7YNZeZiGAAECBAgQaCegwGpnbaUOBVy4ZYXmwi0rD9MMQ8A+mJWzfTArD9MMR+Aff3BHuezaVWXlN24rd91z33BeeMAr3WzjDcuvP2Hr8jvP2rE8/tGbB0xkBAIEpiWgwJqWvHW7EHDhlhWTC7esPEwzDAH7YFbO9sGsPEwzDIFaXr3mPSvLPffeP4wXHPoqf27DDcoZR+2ixArNx1gEWggosFooW6NbARduWdG5cMvKwzTDELAPZuVsH8zKwzTDEHjLpTeVa2764TBebPir3P0p25U/2P9Xwqc0HgECkxJQYE1K1nGXhYALt6wYXbhl5WGaYQjYB7Nytg9m5WGaYQgcfMbVPjYYFLV9MCgMoxBoLKDAagxuub4EXLhl5eW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aqltre4EnLBkReaEJSsP0wxDwD6YlbN9MCsP0wxDwD6YlbN9MCsP0xBoKaDAmqW9cuXKcuihh5abb765vOpVrypnnHFG2XjjjVvmYa0wAScsWYE4YcnKwzTDELAPZuVsH8zKwzTDELAPZuVsH8zKwzQEWgoosP5d+6677ionnnhiOffcc0f/zTHHHFPe9ra3lU022aRlHtYKE3DCkhWIE5asPEwzDAH7YFbO9sGsPEwzDAH7YFbO9sGsPExDoKWAAuvftT/1qU+Vww8/vBx//PHl0ksvLbvttpsCq+U7MXQtJyxZwThhycrDNMMQsA9m5WwfzMrDNMMQsA9m5WwfzMrDNARaCiiwSim33nrr6I6rzTfffFRg/e7v/q4Cq+W7MHgtJyxZ4ThhycrDNMMQsA9m5WwfzMrDNMMQsA9m5WwfzMrDNARaCgy+wFq9enU577zzyhve8Iby4Q9/eFRiHXjggQqslu/C4LWcsGSF44QlKw/TDEPAPpiVs30wKw/TDEPAPpiVs30wKw/TEGgpMPgC65ZbbimHHXZY2WOPPcqpp55avvWtbymwWr4Dw9dywpIVkBOWrDxMMwwB+2BWzvbBrDxMMwwB+2BWzvbBrDxMQ6ClwKALrHvvvXf0lwbrnVeXXHJJ2XnnnUd/gdAdWC3fgtlrOWHJyscJS1YephmGgH0wK2f7YFYephmGgH0wK2f7YFYepiHQUmDQBdb1119fXvziF5c//uM/Li9/+cvLihUrxlJgrVy5smWG1pqgwGlX/mSCR3fohQqc8sItFvojvp8AgSUK2AeXCDjmH1/bPnj/D35Q7vn8NeW+b36jrL7nnjGv6HDrE1ix8cblYY9/Qvm5Z+5eNnj0o2EtUwH7YFawzgez8jDN8hXYZZdd4l7cYAusu+66q5x44onl+9//fvmrv/qrst12243CGccdWAqsuPf5ogdywrJouon8oBOWibA6KIH1CtgHs94gc/fBWl796/veXcq992YNOrRpNtywbHrE0UqsZZq7fTArWOeDWXmYZvkKKLCCsr388svLK17xivKud72r7LvvvmsmG0eBFfQyjbJEAbeMLxFwzD/ulvExgzocgXkI2AfngdTwW+bug187883l1ms+13ACS61LYNvd/7/yyyf9IaBlKGAfzArV+WBWHqYh0FJgkHdg3XHHHeW4444r9SOEBxxwQNlkk03WmN9+++3lwgsvLI9//OPL85///PJLv/RL5SUveUnZaKONWuZirRABJywhQfz7GE5YsvIwzTAE7INZOc/dB6855MBy3113ZQ054Gn2+MgVA371y/el2wezsnU+mJWHaQi0FBhkgfXTn/50dPdVfXD7Q33VZ2Sdd955ZYstPHvnoayW4//uhCUrVScsWXmYZhgC9sGsnOfug1fvt0/WgAOfRoG1PN8A9sGsXJ0PZuVhGgItBQZZYK0P2EcIW7798tdywpKVkROWrDxMMwwB+2BWzgqsrDzmTqPAys5nsdPZBxcrN5mfcz44GVdHJdCDgAJrTkoKrB7etu1mdMLSzno+KzlhmY+S7yEwXgH74Hg9l3o0BdZSBSf78wqsyfpO6+j2wWnJr31d54NZeZiGQEsBBdYc7W9+85vloIMOKrvuums588wzy8Ybb9wyD2uFCThhyQrECUtWHqYZhoB9MCtnBVZWHnOnUWBl57PY6eyDi5WbzM85H5yMq6MS6EFAgdVDSmacmoATlqnRr3VhJyxZeZhmGAL2waycFVhZeSiwsvMY13T2wXFJjuc4zgfH4+goBHoUUGD1mJqZmwk4YWlGPa+FnLDMi8k3ERirgH1wrJxLPpgCa8mEEz2AO7Amyju1g9sHp0bvF5pZ9KYhMHUBBdbUIzBAsoATlqx0FFhZeZhmGAL2waycFVhZecydRoGVnc9ip7MPLlZuMj/nfHAyro5KoAcBBVYPKZlxagJOWKZG7zduWfSmGbCAfTArfAVWVh4KrOw8xjWdfXBckuM5jgJrPI6OQqBHAQVWj6mZuZmAE5Zm1PNayAnLvJh8E4GxCtgHx8q55IMpsJZMONEDuANrorxTO7h9cGr0fqGZRW8aAlMXUGBNPQIDJAs4YclKR4GVlYdphiFgH8zKWYGVlcfcaRRY2fksdjr74GLlJvNzzgcn4+qoBHoQUGD1kJIZpybghGVq9H7jlkVvmgEL2AezwldgZeWhwMrOY1zT2QfHJTme4yiwxuPoKAR6FFBg9ZiamZsJOGFpRj2vhZywzIvJNxEYq4B9cKycSz6YAmvJhBM9gDuwJso7tYPbB6dG7xeaWfSmITB1AQXW1CMwQLKAE5asdBRYWXmYZhgC9sGsnBVYWXnMnUaBlZ3PYqezDy5WbjI/53xwMq6OSqAHAQVWDymZcWoCTlimRu83bln0phmwgH0wK3wFVlYeCqzsPMY1nX1wXJLjOY4CazyOjkKgRwEFVo+pmbmZgBOWZtTzWsgJy7yYfBOBsQrYB8fKueSDKbCWTDjRA7gDa6K8Uzu4fXBq9H6hmUVvGgJTF1BgTT0CAyQLOGHJSkeBlZWHaYYhYB/MylmBlZXH3GkUWNn5LHY6++Bi5Sbzc84HJ+PqqAR6EFBg9ZCSGacm4IRlavR+45ZFb5oBC9gHs8JXYGXlocDKzmNc09kHxyU5nuMosMbj6CgEehRQYPWYmpmbCThhaUY9r4WcsMyLyTcRGKuAfXCsnEs+mAJryYQTPYA7sCbKO7WD2wenRu8Xmln0piEwdQEF1tQjMECygBOWrHQUWFl5mGYYAvbBrJwVWFl5zJ1GgZWdz2Knsw8uVm4yP+d8cDKujkqgBwEFVg8pmXFqAk5YpkbvN25Z9KYZsIB9MCt8BVZWHgqs7DzGNZ19cFyS4zmOAms8jo5CoEcBBVaPqZm5mYATlmbU81rICcu8mHwTgbEK2AfHyrnkgymwlkw40QO4A2uivFM7uH1wavR+oZlFbxoCUxdQYE09AgMkCzhhyUpHgZWVh2mGIWAfzMpZgZWVx9xpFFjZ+Sx2OvvgYuUm83POByfj6qgEehBQYPWQkhmnJuCEZWr0fuOWRW+aAQvYB7PCV2Bl5aHAys5jXNPZB8clOZ7jKLDG4+goBHoUUGD1mJqZMoYv3gAAIABJREFUmwk4YWlGPa+FnLDMi8k3ERirgH1wrJxLPpgCa8mEEz2AO7Amyju1g9sHp0bvF5pZ9KYhMHUBBdbUIzBAsoATlqx0FFhZeZhmGAL2waycFVhZecydRoGVnc9ip7MPLlZuMj/nfHAyro5KoAcBBVYPKZlxagJOWKZG7zduWfSmGbCAfTArfAVWVh4KrOw8xjWdfXBckuM5jgJrPI6OQqBHAQVWj6mZuZmAE5Zm1PNayAnLvJh8E4GxCtgHx8q55IMpsJZMONEDuANrorxTO7h9cGr0fqGZRW8aAlMXUGBNPQIDJAs4YclKR4GVlYdphiFgH8zKWYGVlcfcaRRY2fksdjr74GLlJvNzzgcn4+qoBHoQUGD1kJIZpybghGVq9H7jlkVvmgEL2AezwldgZeWhwMrOY1zT2QfHJTme4yiwxuPoKAR6FFBg9ZiamZsJOGFpRj2vhZywzIvJNxEYq4B9cKycSz6YAmvJhBM9gDuwJso7tYPbB6dG7xeaWfSmITB1AQXW1CMwQLKAE5asdBRYWXmYZhgC9sGsnBVYWXnMnUaBlZ3PYqezDy5WbjI/53xwMq6OSqAHAQVWDymZcWoCTlimRu83bln0phmwgH0wK3wFVlYeCqzsPMY1nX1wXJLjOY4CazyOjkKgRwEFVo+pmbmZgBOWZtTzWsgJy7yYfBOBsQrYB8fKueSDKbCWTDjRA7gDa6K8Uzu4fXBq9H6hmUVvGgJTF1BgTT0CAyQLOGHJSkeBlZWHaYYhYB/MylmBlZXH3GkUWNn5LHY6++Bi5Sbzc84HJ+PqqAR6EFBg9ZCSGacm4IRlavR+45ZFb5oBC9gHs8JXYGXlocDKzmNc09kHxyU5nuMosMbj6CgEehRQYPWYmpmbCThhaUY9r4WcsMyLyTcRGKuAfXCsnEs+mAJryYQTPYA7sCbKO7WD2wenRu8Xmln0piEwdQEF1tQjMECygBOWrHQUWFl5mGYYAvbBrJwVWFl5zJ1GgZWdz2Knsw8uVm4yP+d8cDKujkqgBwEFVg8pmXFqAk5YpkbvN25Z9KYZsIB9MCt8BVZWHgqs7DzGNZ19cFyS4zmOAms8jo5CoEcBBVaPqZm5mYATlmbU81rICcu8mHwTgbEK2AfHyrnkgymwlkw40QO4A2uivFM7uH1wavR+oZlFbxoCUxdQYE09AgMkCzhhyUpHgZWVh2mGIWAfzMpZgZWVx9xpFFjZ+Sx2OvvgYuUm83POByfj6qgEehBQYPWQkhmnJuCEZWr0fuOWRW+aAQvYB7PCV2Bl5aHAys5jXNPZB8clOZ7jKLDG4+goBHoUUGD1mJqZmwk4YWlGPa+FnLDMi8k3ERirgH1wrJxLPpgCa8mEEz2AO7Amyju1g9sHp0bvF5pZ9KYhMHUBBdbUIzBAsoATlqx0FFhZeZhmGAL2waycFVhZecydRoGVnc9ip7MPLlZuMj/nfHAyro5KoAcBBVYPKZlxagJOWKZG7zduWfSmGbCAfTArfAVWVh4KrOw8xjWdfXBckuM5jgJrPI6OQqBHAQVWj6mZuZmAE5Zm1PNayAnLvJh8E4GxCtgHx8q55IMpsJZMONEDuANrorxTO7h9cGr0fqGZRW8aAlMXUGBNPQIDJAs4YclKR4GVlYdphiFgH8zKWYGVlcfcaRRY2fksdjr74GLlJvNzzgcn4+qoBHoQUGD1kJIZpybghGVq9H7jlkVvmgEL2AezwldgZeWhwMrOY1zT2QfHJTme4yiwxuPoKAR6FFBg9ZiamZsJOGFpRj2vhZywzIvJNxEYq4B9cKycSz6YAmvJhBM9gDuwJso7tYPbB6dG7xeaWfSmITB1AQXW1CMwQLKAE5asdBRYWXmYZhgC9sGsnBVYWXnMnUaBlZ3PYqezDy5WbjI/53xwMq6OSqAHAQVWDymZcWoCTlimRu83bln0phmwgH0wK3wFVlYeCqzsPMY1nX1wXJLjOY4CazyOjkKgRwEFVo+pmbmZgBOWZtTzWsgJy7yYfBOBsQrYB8fKueSDKbCWTDjRA7gDa6K8Uzu4fXBq9H6hmUVvGgJTF1BgTT0CAyQLOGHJSkeBlZWHaYYhYB/MylmBlZXH3GkUWNn5LHY6++Bi5Sbzc84HJ+PqqAR6EFBg9ZCSGacm4IRlavR+45ZFb5oBC9gHs8JXYGXlocDKzmNc09kHxyU5nuMosMbj6CgEehRQYPWYmpmbCThhaUY9r4WcsMyLyTcRGKuAfXCsnEs+mAJryYQTPYA7sCbKO7WD2wenRu8Xmln0piEwdQEF1tQjMECygBOWrHQUWFl5mGYYAvbBrJwVWFl5zJ1GgZWdz2Knsw8uVm4yP+d8cDKujkqgBwEFVg8pmXFqAk5YpkbvN25Z9KYZsIB9MCt8BVZWHgqs7DzGNZ19cFyS4zmOAms8jo5CoEcBBVaPqZm5mYATlmbU81rICcu8mHwTgbEK2AfHyrnkgymwlkw40QO4A2uivFM7uH1wavR+oZlFbxoCUxdQYE09AgMkCzhhyUpHgZWVh2mGIWAfzMpZgZWVx9xpFFjZ+Sx2OvvgYuUm83POByfj6qgEehBQYPWQkhmnJuCEZWr0fuOWRW+aAQvYB7PCV2Bl5aHAys5jXNPZB8clOZ7jKLDG4+goBHoUUGD1mJqZmwk4YWlGPa+FnLDMi8k3ERirgH1wrJxLPpgCa8mEEz2AO7Amyju1g9sHp0bvF5pZ9KYhMHUBBdbUIzBAsoATlqx0FFhZeZhmGAL2waycFVhZecydRoGVnc9ip7MPLlZuMj/nfHAyro5KoAcBBVYPKZlxagJOWKZG7zduWfSmGbCAfTArfAVWVh4KrOw8xjWdfXBckuM5jgJrPI6OQqBHAQVWj6mZuZmAE5Zm1PNayAnLvJh8E4GxCtgHx8q55IMpsJZMONEDuANrorxTO7h9cGr0fqGZRW8aAlMXUGBNPQIDJAs4YclKR4GVlYdphiFgH8zKWYGVlcfcaRRY2fksdjr74GLlJvNzzgcn4+qoBHoQUGD1kJIZpybghGVq9H7jlkVvmgEL2AezwldgZeWhwMrOY1zT2QfHJTme4yiwxuPoKAR6FFBg9ZiamZsJOGFpRj2vhZywzIvJNxEYq4B9cKycSz6YAmvJhBM9gDuwJso7tYPbB6dG7xeaWfSmITB1AQXW1CMwQLKAE5asdBRYWXmYZhgC9sGsnBVYWXnMnUaBlZ3PYqezDy5WbjI/53xwMq6OSqAHAQVWDymZcWoCTlimRu83bln0phmwgH0wK3wFVlYeCqzsPMY1nX1wXJLjOY4CazyOjkKgRwEFVo+pmbmZgBOWZtTzWsgJy7yYfBOBsQrYB8fKueSDKbCWTDjRA7gDa6K8Uzu4fXBq9H6hmUVvGgJTF1BgTT0CAyQLOGHJSkeBlZWHaYYhYB/MylmBlZXH3GkUWNn5LHY6++Bi5Sbzc84HJ+PqqAR6EFBg9ZCSGacm4IRlavR+45ZFb5oBC9gHs8JXYGXlocDKzmNc09kHxyU5nuMosMbj6CgEehRQYPWYmpmbCThhaUY9r4WcsMyLyTcRGKuAfXCsnEs+mAJryYQTPYA7sCbKO7WD2wenRu8Xmln0piEwdQEF1tQjMECygBOWrHQUWFl5mGYYAvbBrJwVWFl5zJ1GgZWdz2Knsw8uVm4yP+d8cDKujkqgBwEFVg8pmXFqAk5YpkbvN25Z9KYZsIB9MCt8BVZWHgqs7DzGNZ19cFyS4zmOAms8jo5CoEcBBVaPqZm5mYATlmbU81rICcu8mHwTgbEK2AfHyrnkgymwlkw40QO4A2uivFM7uH1wavR+oZlFbxoCUxdQYE09AgMkCzhhyUpHgZWVh2n+//bOBGy3qezjyxgOcgzpUMTXoaOQIY6pwkeUmeIgDjKEMosKSR0i85xkDsnsNCBDjunLlBzynS8cqYgUOYUM3/Xf13W/13r32c/z7P3std5nPfv57etyFe+z773W7177Xvf6r2EPBgHiYFp+RsBKyx/50iBgpe2fbktHHOyWXJz7yAfjcMUqBPqBAAJWP3iJMvaMAAlLz9Az45YWekozwASIg2k5HwErLX8gYKXtj1ClIw6GIhnGDgJWGI5YgUA/EkDA6kevUeYRI0DCMmKoSz2IhKUUJn4EgaAEiINBcdY2hoBVG2FUA6zAioq3Z8aJgz1Dz4RmWugpDQR6TgABq+cuoAApEyBhScs7CFhp+YPSDAYB4mBafkbASssf+dIgYKXtn25LRxzsllyc+8gH43DFKgT6gQACVj94iTL2jAAJS8/QM+OWFnpKM8AEiINpOR8BKy1/IGCl7Y9QpSMOhiIZxg4CVhiOWIFAPxIYaAHrrbfeclOmTHEXXnihu+OOO9z06dPd6quv7nbeeWe30047uVGjRvWjTylzQAIkLAFhBjBFwhIAIiYgUJEAcbAisMg/R8CKDLimeVZg1QSY6O3EwbQcQz6Ylj8oDQRGksDAClhvvvmmO/roo92kSZPckksu6caOHetee+01d99992X89957b3f88ccjYo1ka0zwWSQsaTmFhCUtf1CawSBAHEzLzwhYafkjXxoErLT9023piIPdkotzH/lgHK5YhUA/EBhYAev11193xxxzjFtzzTXdeuut5+aee2737rvvuttvv93tuuuu2Wqs66+/3m222Wb94EfKGIkACUsksF2aJWHpEhy3QaAGAeJgDXgRbkXAigA1oEkErIAwEzJFHEzIGc458sG0/EFpIDCSBAZWwGoF+e2333ZHHHGEO/bYY7PVWYcffvhI+oNnJUaAhCUth5CwpOUPSjMYBIiDafkZASstf+RLg4CVtn+6LR1xsFtyce4jH4zDFasQ6AcCCFgFXtLKrCOPPBIBqx9acOQykrBEBlzRPAlLRWD8HAIBCBAHA0AMaAIBKyDMCKYQsCJATcAkcTABJ3hFIB9Myx+UBgIjSQABK0f7jTfecIceeqg77bTT2EI4ki0x0WeRsKTlGBKWtPxBaQaDAHEwLT8jYKXlj3xpELDS9k+3pSMOdksuzn3kg3G4YhUC/UAAASvnpUcffdRtt912bvHFF3cXX3yxGzNmTGU/Pvjgg5Xv4YY0CRwz+ZU0CzagpTric+8d0JpTbQj0jgBxsHfsi56cj4OvfefotAo44KWZ95tHDTiBZlafOJiWX8kH0/IHpWkugVVWWSW5yiFgeS6ZMWNGtvrqkksuceecc46bMGGCm2WWWSo7DQGrMrJkbyBhScs1JCxp+YPSDAYB4mBafkbASssf+dIgYKXtn25LRxzsllyc+8gH43DFKgTyBBCwEm4T77zzTiZcTZw40e29997u+OOPd6NGjUq4xBRtJAiwZHwkKJd/BkvGy7PilxAIRYA4GIpkGDtsIQzDMZYVthDGIttbu8TB3vLPP70oH3zt6afcs9dc7V5+8AH39r//nVaBG16a2UeNcqNXWtktsdXWbt6llm54balerwmwAss59+6777rLL7/c7bXXXm6LLbZwJ554oltkkUV67RuenwABEpYEnOAVAQErLX9QmsEgQBxMy88IWGn5I18aBKy0/dNt6YiD3ZKLc18+Dkq8eviwQ907b74Z54FYLUVg1jnndCsddzwiVila/KhbAgMvYEm8uvLKK90+++zj1l9/fXf66ae7RRddtFue3NcwAiQsaTkUASstf1CawSBAHEzLzwhYafkDASttf4QqHXEwFMkwdvJx8PETT3AvTrkrjHGs1CKwyNrruOUOOqSWDW6GQDsCAy1gSby69tpr3YEHHuhWW201xCvelZkIkLCk1SgQsNLyB6UZDALEwbT8jICVlj8QsNL2R6jSEQdDkQxjJx8Hp2y/LdsGw6ANYoWVqEEwYqQFgYEVsBCveCfKECBhKUNp5H6DgDVyrHkSBIwAcTCttoCAlZY/ELDS9keo0hEHQ5EMY4c4GIZjLCsIWLHIYlcEBlbAmj59utt+++3dPffc48aPH+/mn3/+mVrEPPPM4yZNmuTGjRtHaxlQAiQsaTkeASstf1CawSBAHEzLzwzc0vIHAlba/ghVOuJgKJJh7BAHw3CMZQUBKxZZ7A60gPXss8+6nXbayd15550tW8KYMWPcjTfe6FL8fCTNd2QIkLCMDOeyT0HAKkuK30EgHAHiYDiWISwxcAtBMZ4NBm7x2PbSMnGwl/RnfjZxMC1/IOSn7Y+mlW5gV2A1zZHUJw4BEpY4XLu1ioDVLTnug0D3BIiD3bOLcScDtxhUw9lEwArHMiVLxMGUvOEc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GAJWbYQYgEBlAsTBysii3sDALSre2sYRsGojTNIAcTAttxAH0/IHAlba/mha6RCwmuZR6hOUAAlLUJy1jSFg1UaIAQhUJkAcrIws6g0M3KLirW0cAas2wiQNEAfTcgtxMC1/IGCl7Y+mlQ4Bq2kepT5BCZCwBMVZ2xgCVm2EGIBAZQLEwcrIot7AwC0q3trGEbBqI0zSAHEwLbcQB9PyBwJW2v5oWukQsJrmUeoTlAAJS1CctY0hYNVGiAEIVCZAHKyMLOoNDNyi4q1tHAGrNsIkDRAH03ILcTAtfyBgpe2PppUOAatpHqU+QQmQsATFWdsYAlZthBiAQGUCxMHKyKLewMAtKt7axhGwaiNM0gBxMC23EAfT8gcCVtr+aFrpELCa5lHqE5QACUtQnLWNIWDVRogBCFQmQBysjCzqDQzcouKtbRwBqzbCJA0QB9NyC3EwLX8gYKXtj6aVDgGraR6lPkEJkLAExVnbWJGA9drTT7lnr7navfzgA+7tf/+79jMwUJ7A7KNGudErreyW2GprN+9SS5e/kV/2FQHiYFruYuCWlj8YuKXtj1ClIw6GIhnGDnEwDMdYVhDyY5HFrgggYNEOINCGAAlLWs0jn7BIvHr4sEPdO2++mVZBB6w0s845p1vpuOMRsRrqd+JgWo5l4JaWPxCw0vZHqNIRB0ORDGOHOBiGYywrCFixyGIXAYs2AIEOBEhY0moi+YTl8RNPcC9OuSutQg5oaRZZex233EGHDGjtm11t4mBa/mXglpY/ELDS9keo0hEHQ5EMY4c4GIZjLCsIWLHIYhcBizYAAQSsvmoD+YRlyvbbsm0wIQ+SsCTkjIBFYeAWEGYAUwzcAkCMaII4GBFuD00TB3sIv+DRxMG0/IGQn7Y/mlY6thA2zaPUJygBEpagOGsbI2GpjTCqAQZuUfH2zDhxsGfoCx9MHEzLHwzc0vZHqNIRB0ORDGOHOBiGYywr5IOxyGJXBBCwaAcQaEOAhCWt5kHCkpY/GLil7Y9QpSMOhiIZxg5xMAzHWFYYuMUi21u7xMHe8s8/nTiYlj/IB9P2R9NKh4DVNI9Sn6AESFiC4qxtjISlNsKoBhi4RcXbM+PEwZ6hL3wwcTAtfzBwS9sfoUpHHAxFMowd4mAYjrGskA/GIotdEUDAoh1AoA0BEpa0mgcJS1r+YOCWtj9ClY44GIpkGDvEwTAcY1lh4BaLbG/tEgd7yz//dOJgWv4gH0zbH00rHQJW0zxKfYISIGEJirO2MRKW2gijGmDgFhVvz4wTB3uGvvDBxMG0/MHALW1/hCodcTAUyTB2iINhOMayQj4Yiyx2RQABi3YAgTYESFjSah4kLGn5g4Fb2v4IVTriYCiSYewQB8NwjGWFgVsssr21SxzsLf/804mDafmDfDBtfzStdAhYTfMo9QlKgIQlKM7axkhYaiOMaoCBW1S8PTNOHOwZ+sIHEwfT8gcDt7T9Eap0xMFQJMPYIQ6G4RjLCvlgLLLYFQEELNoBBNoQIGFJq3mQsKTlDwZuafsjVOmIg6FIhrFDHAzDMZYVBm6xyPbWLnGwt/zzTycOpuUP8sG0/dG00iFgNc2j1CcoARKWoDhrGyNhqY0wqgEGblHx9sw4cbBn6AsfTBxMyx8M3NL2R6jSEQdDkQxjhzgYhmMsK+SDschiVwQQsGgHEGhDgIQlreZBwpKWPxi4pe2PUKUjDoYiGcYOcTAMx1hWGLjFIttbu8TB3vLPP504mJY/yAfT9kfTSoeA1TSPUp+gBEhYguKsbYyEpTbCqAYYuEXF2zPjxMGeoS98MHEwLX8wcEvbH6FKRxwMRTKMHeJgGI6xrJAPxiKLXRFAwKIdQKANARKWtJoHCUta/mDglrY/QpWOOBiKZBg7xMEwHGNZYeAWi2xv7RIHe8s//3TiYFr+IB9M2x9NKx0CVtM8Sn2CEiBhCYqztjESltoIoxpg4BYVb8+MEwd7hr7wwcTBtPzBwC1tf4QqHXEwFMkwdoiDYTjGskI+GIssdkUAAYt2AIE2BEhY0moeJCxp+YOBW9r+CFU64mDZiWRbAAAgAElEQVQokmHsEAfDcIxlhYFbLLK9tUsc7C3//NOJg2n5g3wwbX80rXQIWE3zKPUJSoCEJSjO2sZIWGojjGqAgVtUvD0zThzsGfrCBxMH0/IHA7e0/RGqdMTBUCTD2CEOhuEYywr5YCyy2BUBBCzaAQTaECBhSat5kLCk5Q8Gbmn7I1TpiIOhSIaxQxwMwzGWFQZuscj21i5xsLf8808nDqblD/LBtP3RtNIhYDXNo9QnKAESlqA4axsjYamNMKoBBm5R8fbMOHGwZ+gLH0wcTMsfDNzS9keo0hEHQ5EMY4c4GIZjLCvkg7HIYlcEELBoBxBoQ4CEJa3mQcKSlj8YuKXtj1ClIw6GIhnGDnEwDMdYVhi4xSLbW7vEwd7yzz+dOJiWP8gH0/ZH00qHgNU0j1KfoARIWILirG2MhKU2wqgGGLhFxdsz48TBnqEvfDBxMC1/MHBL2x+hSkccDEUyjB3iYBiOsayQD8Yii10RQMCiHUCgDQESlrSaBwlLWv5g4Ja2P0KVjjgYimQYO8TBMBxjWWHgFotsb+0SB3vLP/904mBa/iAfTNsfTSsdAlbTPEp9ghIgYQmKs7YxEpbaCKMaYOAWFW/PjBMHe4a+8MHEwbT8wcAtbX+EKh1xMBTJMHaIg2E4xrJCPhiLLHZFAAGLdgCBNgRIWNJqHiQsafmDgVva/ghVOuJgKJJh7BAHw3CMZYWBWyyyvbVLHOwt//zTiYNp+YN8MG1/NK10CFhN8yj1CUqAhCUoztrGSFhqI4xqgIFbVLw9M04c7Bn6wgcTB9PyBwO3tP0RqnTEwVAkw9ghDobhGMsK+WAsstgVAQQs2gEE2hAgYUmreZCwpOUPBm5p+yNU6YiDoUiGsUMcDMMxlhUGbrHI9tYucbC3/PNPJw6m5Q/ywbT90bTSIWA1zaPUJygBEpagOGsbI2GpjTCqAQZuUfH2zDhxsGfoCx9MHEzLHwzc0vZHqNIRB0ORDGOHOBiGYywr5IOxyGJXBBCwaAcQaEOAhCWt5kHCkpY/GLil7Y9QpSMOhiIZxg5xMAzHWFYYuMUi21u7xMHe8s8/nTiYlj/IB9P2R9NKh4DVNI9Sn6AESFiC4qxtjISlNsKoBhi4RcXbM+PEwZ6hL3wwcTAtfzBwS9sfoUpHHAxFMowd4mAYjrGskA/GIotdEUDAoh1AoA0BEpa0mgcJS1r+YOCWtj9ClY44GIpkGDvEwTAcY1lh4BaLbG/tEgd7yz//dOJgWv4gH0zbH00rHQJW0zxKfYISIGEJirO2MRKW2gijGmDgFhVvz4wTB3uGvvDBxMG0/MHALW1/hCodcTAUyTB2iINhOMayQj4Yiyx2RQABi3YAgTYESFjSah4kLGn5g4Fb2v4IVTriYCiSYewQB8NwjGWFgVsssr21SxzsLf/804mDafmDfDBtfzStdAhYTfMo9QlKgIQlKM7axkhYaiOMaoCBW1S8PTNOHOwZ+sIHEwfT8gcDt7T9Eap0xMFQJMPYIQ6G4RjLCvlgLLLYFQEELNoBBNoQIGFJq3mQsKTlDwZuafsjVOmIg6FIhrFDHAzDMZYVBm6xyPbWLnGwt/zzTycOpuUP8sG0/dG00iFgNc2j1CcoARKWoDhrGyNhqY0wqgEGblHx9sw4cbBn6AsfTBxMyx8M3NL2R6jSEQdDkQxjhzgYhmMsK+SDschiVwQGXsCaMWOGu/jii91FF13k7r//frfgggu6zTff3O23335uhRVWcLPMMgstZYAJkLCk5XwSlrT8wcAtbX+EKh1xMBTJMHaIg2E4xrLCwC0W2d7aJQ72ln/+6cTBtPxBPpi2P5pWuoEWsF544QW35557uttuu81tsskmbsUVV3RPP/20u+qqq9x8883nzjnnHLfRRhs1zefUpwIBEpYKsEbgpyQsIwC5xiMYuNWAl/CtxMG0nEMcTMsfDNzS9keo0hEHQ5EMY4c4GIZjLCvkg7HIYlcEBlbAevvtt93RRx/tTjnlFHfWWWe57bff3s0666xZq7jzzjvdzjvv7MaOHZutzhozZgytZUAJkLCk5XgSlrT8wcAtbX+EKh1xMBTJMHaIg2E4xrLCwC0W2d7aJQ72ln/+6cTBtPxBPpi2P5pWuoEVsKZPn56JVosuuqg7//zz3ejRo4d8K3HriCOOcMcee6y7+eab3QYbbNA0v1OfkgRIWEqCGqGfkbCMEOguH8PArUtwid9GHEzLQcTBtPzBwC1tf4QqHXEwFMkwdoiDYTjGskI+GIssdkVgYAWsW265xW244YZu0qRJ7vDDD5+pNVx55ZVuu+22cyeddJI74IADaC0DSoCEJS3Hk7Ck5Q8Gbmn7I1TpiIOhSIaxQxwMwzGWFQZuscj21i5xsLf8808nDqblD/LBtP3RtNINrIB12WWXuR133NFdeumlbocddpjJr3fffbdbe+21M3HrmGOOcbPNNlvTfE99ShAgYSkBaQR/QsIygrC7eBQDty6g9cEtxMG0nEQcTMsfDNzS9keo0hEHQ5EMY4c4GIZjLCvkg7HIYlcEBlbAkih15JFHuiuuuMJtu+22M7WGBx980G266aZus802cyeffLKbe+65aTEDSICEJS2nk7Ck5Q8Gbmn7I1TpiIOhSIaxQxwMwzGWFQZuscj21i5xsLf8808nDqblD/LBtP3RtNINvIA1ZcoUt9Zaa83k1yeffDITtsaPH19ZwFp11VWb1k6oDwQgAAEIQAACEIAABCAAAQhAAAIDQuCBBx5IrqYDL2C1WoH16KOPum222catt956CFjJNVsKBAEIQAACEIAABCAAAQhAAAIQgEAsAghYsch2Yffcc891e+21V8czsI466iinf2aZZZYunsItEIAABCAAAQhAAAIQgAAEIAABCEAAAnUJDOwKrBtuuMFtvvnmHb9CeM4557g999yzLmfuhwAEIAABCEAAAhCAAAQgAAEIQAACEOiSwMAKWLZFUGdcnXnmmW6++eYbQvjGG2+4Qw891F111VXuuuuuc6uttlqXeLkNAhCAAAQgAAEIQAACEIAABCAAAQhAoC6BgRWwZsyY4fbdd1939dVXO62ymjBhQrZN8N1333W3336723XXXd26667rzjjjDDdq1Ki6nLkfAhCAAAQgAAEIQAACEIAABCAAAQhAoEsCAytgidcTTzzhdtllF/f444+7TTbZxK244opu6tSpbvLkyW7s2LHuggsucOPGjesSLbdBAAIQgAAEIAABCEAAAhCAAAQgAAEIhCAw0AKWAD7zzDPutNNOc9dcc42bPn26W3bZZd3EiRPdbrvt5hZZZJEQjLEBAQhAAAIQgAAEIAABCEAAAhCAAAQgUIPAwAtYNdhxKwQgAAEIQAACEIAABCAAAQhAAAIQgMAIEEDAGgHIPAICEIAABCAAAQhAAAIQgAAEIAABCECgewIIWN2z404IQAACEIAABCAAAQhAAAIQgAAEIACBESCAgDUCkHkEBCAAAQhAAAIQgAAEIAABCEAAAhCAQPcEELC6Z8edEIAABCAAAQhAAAIQgAAEIAABCEAAAiNAAAFrBCDzCAhAAAIQgAAEIAABCEAAAhCAAAQgAIHuCSBgdc+OOyEAAQhAAAIQgAAEIAABCEAAAhCAAARGgAAC1ghA5hEQgAAEIAABCEAAAhCAAAQgAAEIQAAC3RNAwOqeHXdCAAIQgAAEINAnBN5991338ssvu8cff9z97ne/c1OnTnUPPfSQW2ihhdwll1ziRo8e3Sc1oZgQgAAEIAABCEBgMAkgYA2m36PV+u9//7v74he/mNlvNSDQIOLMM890xxxzjLv++uvd+PHjo5UHwxCAAAQgUJ/Aq6++6vbYYw935ZVXdjS29957uxNPPNHNNddcHX87Uj945JFH3Le//W137bXXDnvkkksu6SZMmOCOPPJIN/fcc49UcXgOBCAAgSQInHHGGe4rX/lKx7Ksssoq7oorrnAf/vCHO/6WH0AAAhCISQABKybdAbT9t7/9ze2www5ZzS+77LJsZjt/PfDAA26bbbZx06dPd1OmTHFrrbXWAJKiyhCAAAT6h4DF9t/85jduxRVXdHPMMcdMhf/3v//tJBRtv/327uSTT05GELr77ruH+iWJVWuvvbZbbrnl3CKLLOLmnXfe/nECJYUABCAQmIAmkyXgazJ5/vnnn8n6O++846ZNm+YWWGCBbAJj2WWXDVwCzEEAAhCoRgABqxovft2BQCcBSyu09txzT3fVVVdllhCwaFIQgAAE0ifQKbarBk8++aTbdttts4FQKgLWjBkz3L777uueeOIJd8EFF7hx48alD5sSQgACEBghAiZgtcrHNTFxwAEHuPvuuw8Ba4R8wmMgAIH2BBCwaCFBCbQb5Gjr4GmnneaOOOIIt8wyy7gHH3wQASsofYxBAAIQiEOgXwWsRx99NFvx+7Wvfc3ttttuceBgFQIQgECfEkDA6lPHUWwIDDABBKwBdn6Mqrcb5Ng2Dg0m5pxzTnfssccWCljPPPNMJnRdc8012TbDlVZayX3hC1/IBh9awnzUUUc57dk/55xzsrNLZplllqwqOqNF+/h1z8UXX+yWWGKJ7L9rBl7/rqXPd955p5tvvvmybYtf+tKX3CabbOLe8573zITiV7/6ldtyyy3dP//5z5n+dvrpp2cz+v6lMuu/33777e7hhx/O/qTnrLbaau744493K6+8clvcmtnacMMN3XnnnZetYPCvF154IVu19tZbbw07V+zFF1/M6nXjjTdm9dJZLv/93//t9ttvP7f88suXcu+bb76ZCYoqY/469NBDs3PK5Ctd8tfVV19deAaCnr/zzjtn5Tz88MPb/r7VOWntGNg9qqN/tk67Mvn1+b//+z+33Xbbua233jor33/+85/K7SjP5/XXX3cHHXRQ1t7y571JrL388svdXnvtNcyn7e6RfbXR3Xff3d18883ZKhb9u8rd7tKZFNZm1CbOP/98d+GFF2arYbTUf+LEidm7o+1Sdlk59O/HHXecu+WWW9xZZ53l1O51j84wUjnyZwJpK4F8rfdTv9W1/vrru69+9avuU5/6lJt11lmHFfWNN95wN910kzv77LOz3y+44ILZ77/85S8P+73Ztd/poG3/vffLrgeoHX73u98detf031Tuz33uc9k5TWW2OFRtz6VeqAb/qK6ApXdCYpLi5K233pq9N+Yzxe0PfehDpehVtaN3SKsHbrjhhuy918qwX/ziF9kWyM985jPu4IMPztqa9SNWiKJ3Se1LZX3++eezeF3UP9j9kyZNGoqFVdu3vTd6j++5557s4Hlr4+rzDjvsMPevf/0rO29y8uTJLbmpvBabqr67ofqGosK1iwurr766O+SQQ7J41Oqys3iWWmqpLLYoH1C8s0v+3Gqrrdyuu+7qFltssWFmnn322azfvPTSS4dipDjtv//+7oMf/OCw32o77BZbbJHx/9a3vpX1rbPNNtvQb95++2136qmnZn9beuml3Y9//ONsayoXBPqJQB0Bq2o8bselXe7v5wAWm3/yk59kOUCrvELP0m+V8+nsQ4ujNgbYaaedsvc7n+fYmOGiiy5y999/f5ZbK54oz7F+qkxudu6552b5smKGYs6YMWOGVf8vf/mLUxl01MoPfvCDwu2b/dSOKCsERpIAAtZI0h6AZ7Ua5KgTkbjx17/+NUsclVRrz31+ybIJIRoYfP7zn3dKUH/7299mg2AltRJbtBffPyh+7NixTp3oD3/4w2zwKts6h0sDEhN/dFi8xKo11lgjS/w1mNFXqDRQl3gzatSoYd5RZyNBRkLVBz7wgexvzz33XJYo6yBglcOuojLrb4899lhWV/1j54K1agIS93QuS/63Eq0kMOh5GmzZuWIm6Nx7771DnPRFLQ1mFl100WyL5kc/+tGOLU6c99lnn2xgqQ5aYp46eTHcbLPNhm0DUpIj4SB/BoIGcxID9WyfTavft2ojrRioEnaPkgd/a1KrZ+QrblubJGCZ76q0oyKQtqxeSVf+vDdtV9JAU23X92m7e/QM2dlxxx2H3otf/vKX7qSTTsoer8G37OnyzyA68MADs7ahZ+6yyy7Z+5F/d1ZYYYVM1LLDV60c8vX73ve+TGzTPYsvvngmiOqcI7V9vRuW3KktSjzU4HmdddZxG2ywgdNAVO+SGOQHeEoCJYJqIJr/vYQua0e+XQmvanfzzDOPU9vWe68BbX7rl/yugavigJJXXVXbf9X23PFlavgP6ghYvqArf6mtLbzwwkOxXf9NgwWJoO2ubuzIz4pnaoNqT2uuuab7xCc+4SRkKE5qMJN/tr1L+lqh+g29b08//XT2e5VdgvDRRx+dvZN2PozepY9//OND74t+p7hYtX0XvTeaRNA7qwGbJmYUJyTAff3rX8/edxuoaTAn8cYGe+obJaTpfary7speiL6hyJed4oLipQabyg10aWJKkxsSOzWQ1KX6SYBWG5I4+etf/zqb5FKskqik+CXBXLHDHzj+7Gc/y2KG7lec0cDR8otVV101ayeKgXbZIFUDTz1f3H1BTCKszntT29BglCMRGh4EG1q9bgWsbuJxK4Rlcn/dWxSbX3rppSw2631UvqyJxdlnnz17lOV+eq8/+clPZv9NsU2TKBKnlA9qUtyEaRsz3HbbbTPFfsUNTRBqArxMbiZRXHnMKaecksU0Td75lyYONRGiHE9xjAsCEChPAAGrPCt+WYJA0SBHCaUCtDrJn/70p1nALuowJcpoYPD73/8+6yQkNtmlAfIf//jHbBCiS7MaEqv0j1ZiPPXUU5lgoBVPEjgkSGlw/Y1vfCOb2dAgWommrRBRB6YtJRoES/jKby2xQY/Kq8G/LhNYfJHGVrJo5ZUSb3+llYkR3QpYfnKg8voC1p///OdMTNOM0Pvf//6sfPq9VqVJlCvzTN1TJAy1OsemaMDvD0Zkr58ErLLtqFWzbyVG+aKp7q0jYPnPbicg2OpD+U7t+WMf+9hQm9BATrN8GkxbomZl1wyhVh9oRZVWEOjyEzg/6dKqMK2e1GymRDNbuai2qX/X++ELp1pBKcFQf/vOd74zNLDXe3nXXXdlA20NICUua1Ap4e573/teJijokjCgFQ1qz7Kj9m5CcyvxyZ5Zpv1Xbc8lwl+jf1JHwLIPd0jg0RdoTSRQzFLs1EoZiS1Fs9Q+1Kp2LD4r/kuE0rMlYNlqKxs0KW6rzxk9enTWb0h4lWgqYUsz9PZ7TcRoVc566603NODpdD5M1fZtK1ElIOt9tfesE/92/U3VdzdE39DqZSgbF+z+on7X/tYqBqtdKQ/QQNYXldSfK49Q3mCxRHHm+9//fpYPyFcStuxSfJRQqck3CYCKK/7fVZdvfvOb2SSQ/FUm7jQ6SFC5viTQrYBVNR63glM297czdP/nf/7H/ehHP3LrrrvuUGz+05/+lL2HEp78vKVo8lLlsGdqQtsmIDXZoJirf8/b14S38hTlLX4u4sdK/f/8ZKbi18Ybb5zlXxLXbEeDVrhqMlCrgctOOPdl46LQEIhEAAErEthBNVuUZNsgQauQlAxqZqSow7RAr0RQf/eX6ud5SjjRjIWELA0y1GlpoK5/N8HJOi4N5jVwee973zvMjJ2Noq1a+rsNnC0p1v3+jGtRIm2//cMf/pANtv1lznUFLFvFI1FOz9HgqdWXHW3Ar4GaZuWLZnuK2qQx0iBNHbcGamUFLA0SVB4JDFodp9VZ/gqnIhGwXWff7Qqs/EocbQOR0KmVczbwbJXElGlHrd7losGTrZiTiCQuGhSNhICl8+Q23XTTbDuU3gt/O5StpLCVdRqk+4Nurb7KH2xtg0zbBmXJlrYz6fdaGelfNpNo2xnNvt5LXwTOs/R/p9UOSg79y8quQb1vp0h8slWYGrSWaf95G53a86DGdKt3JwFFvyuKHeKqSQbNdGsFjJJ5/9IEh/6mFTUSWrSyr+jqxo7fvhSftcrGv0ys0gBCKw+1Nc3qoH7E7xc6xYGiA467ad8WB9WvSXguy79Vf1P13bXnVe0b8nFYq6O0qljCpE0clY0LPutuBCwbiCoOlBkctup7LEZIDFMs1PZArUqVqGhtR5MHmhxT36f8hpUUgx4p+6/+3QhY3cTjVmTK5v72Ox1BoD7FVlmZXctDNMlmY4hWuZ8ELwlSWtVpgpStqFQ/Ye+52bZ+Sn2U8hxbzd4up9XfTCjTpLOfO9mzdB5wXhDrvxZEiSEw8gQQsEaeeaOfmB/kKJG085s0qLfVQkUdZhXBRxD9bVr6d6200iyHDd7bJb5+p6OOyRefJBQpIdW2AX8AU2RP96qj0+BL/6hDtM8QV6lPPoH2z73SrI2ECV2+gKUEQoMucdAgRUKhznpSEi2xMN+5FzW8osFSWQHLhEkxl2D06U9/etgKLCX9Wn0jYUvbE+1S3ax8fn2sLFqJYyuI7B7bPqMl4PkthNqKmr8kRuq8Es1waaa9VRJTph11GrjaFkJtg7Jzr+z8FrWHIgHL3/Li27dtp0VbUdoJCNbWithpm5Nm+V577bWhbXudtjLaKhC9B+KtWUr5TNuubKuOX+789toyYkenxM/sW6xQe7MtAEVbCLUVSFsCtHpGKyo7tf+8gNWpPTc6cJeoXBmfFsWOTiuULK6p7eZFG79Y3dgpc4/FKVt906nfyKNq94wyzPLt2xhKgJdoolgoAaiTrVb9jd1X9t21+lXtG4risGxpK6XOPdPW9k51aNdH5bfu67fGPr+FUNt2NEDUPZtvvvkwQV8rrrQK66GHHnL/+7//mz3S4ldRrNbklLYWKqZr8GqDUPOTzkSTUKdzCP2JoBKvFD+BQBIEuhGwysRWi0nt4rof/zutYOyUU9s7qS3iOptOW6dbbSHU0QcSobTqWyK7Lot5n/3sZ4dyDd9BijOahMnnZ53imlZy6jxUPxeuslo8iUZCISCQGAEErMQc0u/F8QO5Oi2du6OORB2Ttl3kB6V+R2CdqFZtaGlwp0sDc820aGm/zs7R+SAf+chHhm6zzk5bQ7RFJX9ZWXWGk3+uk63M0uDdViX5nVs+kdYqkRNOOCETu+yQSP9ZnTpl37Z+q0RYopUEPzHUAMbO0PIFH397jD1Ps0maAdYWifzBlEU87awvXxwoI2BpNZuEK4kE6pwlnCmJ99nY8nL/PDMNKpQA6H/9LZE+g3Z+lxja7gwsDU404JDfNNCwhKGdgNWpHbUqT14E0vlu2saq8xEkal533XXZtriiQZGYtbu6FbDa2dT5QvZxg04CVr4NmIClcx/aXfaBA7tfW7P03/JnzJmNMr+zuOBztP+WL4uESx16r9nZ/MHv+d/6AlaZ9twpHjX9752SdNW/KHbYfZrMUPySkJG/LFYXiRT2227sVBlkWfvq1G/ky97uGd20b01MSICR+K6ttvkrHzft750ErLLvrtnrtm/QWVGqg1Yc6OwXbc+zc2bUT6h/6xQX/DqXWYFVFE81oSBxSauDLf6or9exAtoeVHT5MeaVV17J+jhd6os1uaDVg8ppNCGjvEK5h1Z4aVWr+mjV3e+fmh4TqF8zCHQjYHUTj1vRKpv7d/qdxVtNlFuubP/Nzg/1y6Bxgy9yW6xp51Xl2MrttB0+3zfp34t2Seh8Tgn5NgGrCQlNtGnCrWhFezNaFbWAQFwCCFhx+Q6cdX+Qo1UQSh6VBCoZ91dEFHWYljCXEXwE1lZMaKWUOgg7D8vODNFsiQbtrQZFrQZkNhDIn4fRLpHWbK46JCXodkBxN4e4a6ZXnZtEKCXCEkQkihUJWH7jyg8YNHDQ+Vj5L2v599jWEnWiWoFmB+R2ErCUuGsAoG1rdrh2ERuVSbY1w6XtnRKy5A8JmRKx9EXJohVYRf6veoh7/twBHbKrgZO/xdFYdGpHrV5iXwTSQEYDI10aTGmQXjSg7CQc5Q9x959dZgVW2XenUzlsBZad2yDfdWqDflltFaO2Abfb9lrmd0WxomgLoZbqqx1L1NYWA/3Gzpso8qHZKNueBy6Y5yrcrYAl8VOrIXWwdv4DEPaITjPr+l03dmzbh7Zo2Jc9837UylltuzbRuFO/kb+/nYDVbfuWTRN/dGaXzoNUvPYPcdf5cf7VScBqNbgqatfd9g15/0rEUtxQn6zyaYJBE0Od4oJfpjIClv8hDfU7WuUrn0vINlHdPxNTq8WUn0h40lW0hdB891//9V9ZX6zt5rblSLFD/b1WW2uyQpNJipXyW/6LtIMeN6h/+gS6EbC6icetSJTN/Tv9rih3LZq81GSK8nOdX6f/NUGq6upbq0+nvtG2G2uLowRvjYWUjyoX9s/FSr+lUEIIpEMAASsdXzSiJBbIdRC7BAp9Nc4G9H4FizpM27+e/ypIERjbYqfzJ2Rfh1BrtZIdEq97Wp1xZfZ0EKSW/Etwsv3uSlJ1Bpe2Fviijp/k5gUx20uvTlGCjhJeGyzkV+C0crJ1nDoz6Y477sjOYrGvI3bqHH2b1llrSbRmjfPnfvm/lagjgUwzSf6scScBS7PQErBMYJNIVqXjb1Wfbs/AKvoyovle5+lIXNKKryIBq0w7auUz/6w0nd2kJeH+18xGUsAywU6DKglp7YRL1cfKrq+sqZ3blzatrhJ1NCCzr+OUWcnic7Kzq7QKr90ZNK3OuDJbrc6PaHWIuw06NWDuNJA0G3XbcyMCd4lKlIlDRbGj0xlX/jlUGkjozL+iq1s7tn1DH7jQCk7/0iobHfyrWGjx3mKHVlKWOZuk3bvRTfv2v6irfk1irAY8nfi3ErCqvrvi023fkBew8mWWoCzeneKC76OqApbdqxxE2521vV19gE0E6WyufN9Y1PfkB7525o++ZCkBTKKn/lersfy+wD83s8RrxU8g0HMC3QhY3cbjosqWzf2Lzrjy7dm2PL3vdhZou9X3JojZ2Z2tct9ODuoUm3W/lU390LzzzpvF9TJndXZ6Nn+HwKASQI2TI3MAACAASURBVMAaVM9HqrcFcm1X0IqeVp9GL+owdUaHDq39xz/+kQ0+tbzXLn2iWudUaG+7/1VD/U5nXNh5WNo2YJ/CNjFKAkerrxBqxYovetnXmlS+/AqmVom0DfbzXzMss6rA6ucvXVZ9fNGvqHPUyiZ15uqk/e1Z2n4p0WzLLbfMkva55pqr0NMaNEog09ZHY2g/bCdg2Tkn+U8VpyRg+Z+tN58UJTFl21GrV8UGLfKVtq4pMZEgaOLRSApY2r64++67Z0Ldeeedl70n/pX/iqdfdn2FUNtfbQWe3jOd16Ave/rik9VHs5YavPlbVPNfFtSzNfjXFh4JvhLWbGWk/KMVixJ6tYrE3h8ldK2+Qig79gEI2W4lYOmQeX0pUV8K67SVx9+GWKc9RwqlyZktk6S3ih1agamYpBnnVl8h1OpMrZaxMwSLAHRjx7ZvyK6tGJVt/yuXWrWnNqqVQZoU0WpercTSAEefPrd3Wn/TVhStirKPjHQSiKq2b/V1dni7/1XGTvzb9TdV3t1u+4b8RIIEH529p4mDXXbZZWiSqGxcyPeN7c7A8ldg6T49W/26BCy95xL1TcDSyhFftJforb8rbvorWG0VqvpIEz5t0ksTFspT/EmuVjEpuReZAkEgR6AbAUsmuonHRfDL5v4WG6dNm9byK4SafC76mFN+9b3itmK+xig///nPs6MfLJbrfCzFA52F5U8GFn2FVvXpFJv1Gyu7nmG5U6ev7tJQIQCB1gQQsGgdQQn4AlZ+UOg/qKjDVNJph2DPMccc2coofe1MA5DJkye7/fffPztLQ2KJtiVstNFGQ4NUf9Zatm3LooQtJc8SfDbZZJNsK4YSWHVQSnplTyLQSy+9lA1WlJDq70q6NUviX3bQqx3wqAGXBv1Fgw3d142AVST6FXWOKruEKpVbg3UJAcZJYkor4VDl0tY/iR0PP/xw9qU8W+lVVsDKC2y6r5cClgYYOuNMW0klSun8GM2S+4cHFwlYVdpR0Uvii0BFHEdSwFL5bCukBmoadJvYq/+uRNO+KKjf+oNufbVRn4gWL4lMejf07/n3V4KwEj6JwTrrxdqdnWumlQ3+13lsdZu24moVhFbDaXB86623ZltubLWGb1eitezq8NUiP5ofig5xL9v+fRsSZOu256ABNGFjZZL0VgKWLyorxtk2a4lBelf1xT8JPWpX7a5u7Pj9iiY49GxtHbP2pW1hEvv9M9P8d0n9xoorrpiJw9r67Pc7+XepaItk1fbdakKkE/92/U3Zd1cr0rrtG/w4LC7mW325zxcOy8YFawdlVmDlD3HXdlXFPP/ZNmGhGKbYqK+2SpCUSK94qH/0JUXbKp3/sqrKYytCtXLC/9KZ/mYr/YrOL0z4taZoECj8KriPpZVI3008LsJdNvfP5zkWm5UH6z3WildNkCh/z3+BevHFFx86mF2/Ux6icUE+d/PHDMqjlOdrssJiivUX/uRwp9isciv+aBJOuYsuf5UYTRACEKhOAAGrOjPuaENACZ4CvB3uXXRgr263r/blzyVRR6aZT83EaxWXBuPqQCQaSbCROKOVGtq3LsFJAx+79GzNlD7yyCPZ7Kv9TbMmGhTo/BCJNhrEaNWJzsDQwFpnTrU76LFVdTVbq22S6kSLzpzSYEYHStvy5HYNR3XWQNrflufXS0x1+dui9CUlPVfinsqvwZ/qpdUD7QaCJtyIp74SKB7+pXO8VO7VV1992Cou+UxihD8YsftstlpJvf5pd1kbydfHbGjmSwmIf9k9Gvz6K8s0669zTuRXXWofmkkTL/G01WlWJ83CqXxKYKq2o3yd7BB9bSEt2iZb5H+7R4Phoi1uukcDyKLzelpx88slYVPvjrUJ8ZIfJeLqwwi2Cso/A0ur1CQiSJiScKWk7aCDDsoEp/yX/CRA6be6R+1IHMePH5+1Owm5SyyxxDBMGhDr3dO7Ih+pPPpapdqe/tfsF9lVObSiTW0xfwh83u96qFZFqI5araWty52uUO2503Oa8vcy7U8fUJBvdUh3fgWoVjxJGJJIIHFBsV1tU4KS2k6nQ/eNYzd2iu5R+1IMUPy298L3lWKqttCqH9L7qvaldq76+fHV3mkNhvKfVzd7Zdu3rf7SZIneGb8dd+Lfqb8p8+522zcUvY/qt7UaUu9w/ryusnFB/Nr1LRoUqj1pVZf8ZZdikuK/+ni/XSnu2cdl5C/5ceLEiVks0tEBmswyAasoFis/0bZOrQZTjuF/bEbCv56p+Kh2wgWBfiHQKh+38ivGaVJY4mw+xnUTj4u4dMr9F1tssaHbivIcTXzpfVfen181pZxPorN9ZEk5r1bR6t0viv9FYwb9XrHMzyutQJ1is/3OPmykMwbbbZfvl3ZDOSHQSwIIWL2kz7OTIWAClmZvJIC0u2y2RSKJJbvJVISCQKAEgU6HuJcwwU8gAAEIQAACEIAABEoQsLMFx40bV+p8xRIm+QkEBpYAAtbAup6K+wQQsGgPg0QAAWuQvE1dIQABCEAAAhDoJYFW28N7WSaeDYF+JYCA1a+eo9xBCSBgBcWJscQJIGAl7iCKBwEIQAACEIBAIwi0+qJyIypHJSDQAwIIWD2AziPTI2BnJJ166qmltxDqXKH8WU3p1YwSQWBmAp3O4oIZBCAAAQhAAAIQgEB9AnfccUf2gZqDDz44++qpfcW2vmUsQGAwCSBgDabfqTUEIAABCEAAAhCAAAQgAAEIQAACEOgbAghYfeMqCgoBCEAAAhCAAAQgAAEIQAACEIAABAaTAALWYPqdWkMAAhCAAAQgAAEIQAACEIAABCAAgb4hgIDVN66ioBCAAAQgAAEIQAACEIAABNIkMGPGDHfAAQe4adOmuUsuucR94AMfSLOglAoCEOhbAghYfes6Cg4BCAwigb/97W/u8ssvdyuttNLQBwfefvttd+2117pXX33VTZgwwc0999yDiIY6QwACEIAABCDQJQF9oVj5xcILL+w23XRTN8sss2SWfvWrX7knnngiyy8WWmihttanTp3qPv/5z7ttttnGHXXUURxY3qUvuK07Ar/97W/dbbfdln1ka7HFFsuMWN48btw4t/7663dnmLuSIoCAlZQ7KAwEIACB9gTsi5nqhL/73e+62Wef3b3yyitun332cf/4xz+yGc/Ro0eDEQIQgAAEIAABCJQm8Pe//9198YtfdAsssIA788wz3Xvf+1731ltvZV/Ok4h1xRVXuA9/+MNt7Z188smZcKVJNcSC0uj5YSACV155pdtuu+3cz372M7fxxhtnVh9++OFM0NLX4w8//PBAT8JMLwkgYPWSPs+GAAQgUJHAG2+8kSWTP/jBD9wmm2ziPvaxj7l7773X3XTTTe6UU05xX/3qV4dmTSua5ucQgAAEIAABCAwogXfffdeddtppbv/998/yizXWWMM99thjWX6xxx57ZJNm73nPe1rSkQC22267ZX8///zzmUwb0HbUy2o/88wzbscdd3TPPfdcthJQ7fWGG27Idij89Kc/dauuumovi8ezAxFAwAoEEjMQgAAERorAyy+/nAlYF154oXvyySfd6quv7iZOnOh23nlntg+OlBN4DgQgAAEIQKBhBLSN8KKLLsryi/vvv98tu+yyWX4hAWvBBRdsW1ut0tpyyy3dt771rewcLNuC2DBEVCdxAr/73e+cVgJef/317j//+U+2ElCi7Cc/+UnaZOK+K1s8BKyypPgdBCAAAQhAAAIQgAAEIAABCAwjoLM4jz766GyVy1VXXeU++tGPQggCEIBAFAIIWFGwYhQC9Qkce+yx7utf/3pLQ6usssqw8wjsbKRDDjnEbbDBBsNW6Gj2QbbWXXfdmWYf9MWYiy++OJtx02zbkksu6bbaaqtsK9qHPvShwudrafiXvvSlmf4233zzZQeAfu5znxv6W9V66EYtY3/00Ufd6aef7m699VY3ffr0bBZQdr/yla8MK9d9993nNtxwQ3feeedle9z9S8/WPzfffLP7+Mc/7g466CB31llnlWJqZTj11FOzWRytehLHL3/5y9nSen8ZvbHfeuutZ9pf//rrr2fPVR3886nalfuFF15we+65Z3b2RN176rdELEAAAhCAAATiErC+Uk857rjj3C233JL111rVo/5/7733drvvvvtMq4zfeecdd+edd7qzzz47+636an3k5Atf+EK2nW2RRRaZqeB/+ctf3E477ZTlF/lLeYRWOM8///zZn1r14ZarKOfZa6+9hnIQO4OnHS2dJWX5yosvvphtt7MV1bbiqVXZH3nkEbfFFltkOYV/KXe77rrrslzHrlB5jPLEQw89NMsRW52DpfJsv/32bplllnFnnHGGGzVq1DB+7XIv5Xb5XGfzzTfPcq/FF188W01zzTXXZL7daKONsnzWr6fVt2w+az6tUiY9I3Zb0zN0TMTtt9/uzj333Kw961prrbWytr/ZZptl557apdxTK93U/v/5z39m/1mr5JSrqv3of/3fl7FtuanZK2rHkyZNGsp1jYm2nlp59VyNIT71qU+5WWeddZiJN9980x1xxBHu+OOPn8m02tgxxxzj5pxzzqG/lfWpblC+f/XVVxe2UTHSLgXl1pyDFTeWj4R1BKyRoMwzINAFAQVxJWQ6UNNftq3lsL/4xS/ca6+95pQoKdnRpa1kSojUuevAQiVo6uy0HFyJke5TUqbDDe0yoURf7JAos+KKK7qnn346mz1T0qekSh2nfykh0iybbPll0zkJl156afbPDjvsMHRL1XrIviWEqrf2sOuLOPqyiM5h0H+T2KaOUdfdd9/t1l577Zmeq7/p2UceeaSbMmWK+8QnPuG+973vZf9fl/bDq6MWPyV+ulRndYD67LOVQSKeOEqwUkJ91113ZUuR1YHb1/6MvQQsdcz+Jf5KMLQv/7LLLhv6gk+rcku0UvIuO5/5zGdq39NF0+MWCEAAAhCAwIgSsL5SIsX73ve+rA9W/y8B48Ybb3S/+c1v3L777psNfK3vVX954oknusMOO8wtv/zyWV89zzzzDJ0Lqe31F1xwgdPXx/zr97//fSZwffCDH8y2FenS83/yk5+4JZZYYli/26oP1z32ZT7lJ5b7/PKXv3QnnXRSZlN5l/6mS/nVHHPMkf3/Aw88MOvfdb8Olp42bVpW16WWWmoo11lhhRWy3C1/aLryEE3a6T7L/379619nh1Yrv7Gczc+l6uQxsqPcRfme6uDnnT5TCUzKgSQgaBLULuOnMoq5/5XkVswtP1IOpxVdEhM1Mfvss89mz1ceqDL5+WmVfLabMo1EW1NeqjYuIVIikPLWf/3rX9kZTtoWp7xbk8e2NdM46cwnnYeqS1/c0++Vl/7whz8cOpOsrG09RwKh2q7EKbVNvZMSDM13aqsqh89knXXWyXwkkUzPV86rraT77bffsC9RShjTR4c0Sa12otxa9iVg6v2VWGnPqeJTy/nV/vJt9Pnnn8/KO3nyZPftb397pjx9RAMdDwtCAAErCEaMQCA8AXXcRYHYOl6JL0UClpIlfQFGK7FsBsxmHsaOHZutthozZkzW8eh3SgJ+9KMfDVudpQ5MyYpmMf2ZNEvyJMioc9S99pla/X91okUCVpV6PPDAA9nnl9VZ6is4Sl51KYnSrNSuu+7q/HqUFbDyQpzdV9SZqWOV0PfpT386E720skyXOmYlzyeccMKwL+yEErD8hFOdfBkBq9M94VsmFiEAAQhAAAJhCVhuo5UnWpGjFR1LL7109hB/IOt/3U4rdJSrKPfw+2oNvH/84x9nq7YkquTzGOv/zznnnGxFhg38bfLNn2xqJWBZmVQGXfncp51N/U2CglaUm9BgAoT6dK1k0QoxDbqVp80222xDsC3X8sUqf7LOcp1QeYzlj1ph1UrAMkZaHSbhUUKcXe0EQIktRczNP8q9JGjIvxI6/HzH92vVfLabMo1EW9Mh+BJ9tFJI+bcJVRKR1M4luEqU0tchdbXKfzURPWHChCyPNkGoqm0/38+PN8y32t2gfF0rmiTK2s4E5a/6d5Uvv53UfC5R1cpmOfT48eOH/ltVn6pMReMmWz1oq+0QsMLG7V5ZQ8DqFXmeC4EOBLoVsFZbbbWsAzDxyoQXLc3VTKQ6HHUSttxbX+SQKONvidNZBloBpN/ml4tb56MZUglMJu6EELCUnOgrN3q2/wlcQ2Xlsm2Bmu0pSkTt90VJnf2tnYAlfhKpNAsmnv6lpFAdtv853lACls3m6plKsLS1oNOqrU738KJBAAIQgAAEUifgT85JBMmvmrIVPrZ9yX6vFeSazNOA379spYcG31rFoxVNdlm+ohxHeYSuVmJKkdhhK6UlJkgk+9rXvlZZwHrwwQfdpptu6g4++OCZDjy3stvKlNGjRw+VXXmNRAGtFvvIRz6S/feiXCdEHmMrV7SqTSvUlTcVrcCaOnVqtoJMuVFecOtGLPJXYGl1nb8Nzr50qNVYlp9WzWerlmmk2lqrd7TqSn4TL4v8kX9GOxatJsxlQ1sB5Zt77rlnJtFSf7eVgv52Wf13y5e1DVZtRSJdkYBV1af2HvgT5rZ6UO+oJvX1t6KdEqnHRso3MwEELFoFBBIl0K2A1So421lUNktoCcJnP/vZoSX0PoqiJen6uy2915ZDldFmBkMIWO06y3ziqW2EmqG0JFDJky/EaQZWneN3vvOdYcvqzU4rAcvKoCXQ+e2burdoqbN1vlotZtsR7Dm25XPeeedtK0b5515pC6GSWl3tBKwy9yTavCkWBCAAAQhAYIhAu4G0fmRn8+icJYkz2lpVtHrHR2rCjlYRWd9sxyBohZYvbJUVsLR9zY4YsFUdyhWqrsCynMnf/pXPG/JHRRijP/zhD9kKMzvfKy9g1cljLIe0lSvKlXSchM4ZbbUSR/5QvuWvjrO6VBWLdF+7lfX++VW2Cq1qPlu1TK3aRui2ZvbEXjshHnrooexsq055pN+GXnrppey8MG1B1IRw/gy4srZVlnY5uTGRkJjfGqp7n3vuuWzlY37Fk/nKcnj9tkjAqupT2cmPm2z1oFYyaoujdlWwAqsZnQ4CVjP8SC0aSCC0gJUXmKxzaIeu6FBQm1XxOx8TWupuIbQOUbObKu+iiy46U/GsHtYJaTZOWwA0IylRbY011sgSWx3OqgNHdflL7c1gJwFL2xjaXf5hk9b52lkXRfe12w6os8skWmk2V1y1laDdsnolymXvaeCrQZUgAAEIQKBhBDoJWPlBrgbO6gdXXnnl7IMv/qpzQ2PCji8u2eomnRPqi0BlBay//vWv2fYsbdXTpJlWahflPipDO+HDcpl2btRZnzr2Qedy6dKqbAl42n6lD8xoZZQN3O28T5XL345ZNY+RgPXNb34zy8G0ckXbLHWguj5GUyRg2YooPUdCl79aTP+tqlike9oJWEX1rZrPVi2Ttb3YbU0TrxKfxF/PzF+t8sgiH0uwUfvUjgtdVW37vivyu7VtnfnW7tK7qXO97FJ71hZJX1RuJ2C1s50fo/jjJm2zlHCl1XvK53Xgvc7LRcBqRseBgNUMP1KLBhIILWDZCizt49dBie220LXCaVv8NOuoQ1X1JUS7QqzAkvCkAx91WGurg0KLnqNl7jrIVSKW/8VCJXs6GLIbAavVTGMRmzpbCFU+faVF54ppFlOJsVZ5tROwqtzTwFeDKkEAAhCAQMMIdBKwbAWWBqWa8HnllVcyMUerwP2Vyj6Woq111l+vt956mR374lkZAUt5xje+8Y3sERoUa5KtVe6j35QRsIpWbrVyra0413Yo5Qx2tVqB1W0eo9VqEhn01WUJV1oBpOcV2VMuufHGG2dnN+k3dm6Tla2qWKT7yqzA0movy0Or5rNVy2TCYey2ZmfA6nB+7R7QtlgJMFW2EGprn3JeHcQ+11xzDQmgVW2XFbD0u1bvX74d27ZDTS5LPLYPKLUTsKoITjZukpCqs331vthHHKq2kYaF18ZVBwGrcS6lQk0h0K2ApRkaLRv2zwzQkmHNgGimxDr8og6jEzv79PQCCyww7CBJ68DqrsAqOuPKL5MOUdfKJwlVRedT5cvfzRlYJtJp5urnP//5TF9hDC1g6eyMO+64IxMD9UzNInc62LTKPZ18yt8hAAEIQAACvSZgg/THH388G9zqa8D+pUGpxCt94U9CSbszrnSfrQz685//POyMHrNjk3n2jE4ClnImCQpaIeN/CblbAcuEH+U0EsXywk/eH8pNNMkloSifm+RznTp5jL58JxZasWMiXautZMrZ9FVqbcXMH9YdQsDSZOlee+01jI3loZrwNBGkaj5bVcAaqbYm3qpvvm1WEbDE3bbJ6l2xc2+r2u4kYJU58iPfhosOl9dvivxX1aeyY+MmCaoSsGxSWO8WAlavI3zY5yNgheWJNQgEI9CtgKVtbEpwlBTpU7T+F20kbtnXePwzEnS2gc7C8hMozTjpizKapdSsk+xoi5tm47QCSEvK/SvECizZ09d3ttxyy+y5rb5CqGX1WpasTyu3u7oRsGRP53/pK4TipRlXnXlhl5I6HVqpr8HkZ4+Kzh/rlHjIrlhaoqh/7yRgVbknWIPEEAQgAAEIQCASAX/bm75CqP7f+lidp6OB/VNPPTVMKDExSiuFWn2FUF/6k8iiSb0//elP2dmWCy+8cNbn+tvdOglY+r0+WqMtdVopbflStwKWtiLuvvvu2apx5WASjvzrmWeecX/84x+zs3t02dehl1lmmZnKXpTrdJvHKIdcffXVh1au6NmtxAo7aFtlyn/p0epSVSzSffmvEGo1mPyn/Ev558SJE7OP/diB8VXz2W7KNBJtzdqSL9ypzhIs99lnn+zQ/k4f9rEcUmKvBCPbzVDVdju/m2/NprY8asWXxhx2acL5rrvuykTfhRZaaNhXvPNjiCKxqqpP9Vx7D/T/tbpS4xWbzEfAihS4e2QWAatH4HksBDoR6FbAGjNmTDbzqGXx+rqOEjbNjCnx8mcN9Xx9wU5f09NyXh34KGFIYpW28ElIUqInAUdJlJbharbr/e9/f/aJa1t2b/V47LHHskNM7TDJrbbayo0dO7bws7btOkadf6Vn6usmSl51OLuSTSVVN910U/YlISUSWmLd6epWwMqXQeKeyqIEV4e7a0bXZrVUhjpbCGU375dOAlaVezox4u8QgAAEIACBXhPwRRJNEEmwUf+vLySr39W/5weldtC4BvzLL798djyCzoW69957s3xB92uyS0KVvkCmL/dp9bbOzVxqqaWGVVnP19916VBq5RialNIqI634koClM6FspXR+EF/1EHfdb4dM69gA5WASsfQ8/XflYPriop6tXEbCWVEe5w/c/eMSus1jJBLmRbpWApZ9GVJslfMVXd2IRSY2yA/KT+VbnW+qPFN+XW655YYJbFXyWW2r66ZMI9HWJAgq79YqRJ3vpjaqtqz2IHFIYlCRgOUf4m55qvJS/32ZNm1aJdvt8nTzs89E74veP4lVqoe+JK7cXV8h1HZfibUPP/xw4TvUarVV2TGKfOq/B/lJYf0NAavXET7s8xGwwvLEGgSCEdCZVUoK7DPBZlh7yDXzpOTG/5svomh2SiKQZjl0KQnTTESR6KOVVhKElLipc9FqozXXXDObYVQnoC1tZQ7IzFfcEqmq9ZAdzTipwz777LOzeiq504ygklF9eTD/VZVW0PVs/eOLTfZbO0/j8MMPd/onfxWVQcnDuuuum21j0EyYzcDqcEit2BLnvC37Yo46dPnDZnz1fPH1lzhbGSRAKonRVfeeYA0SQxCAAAQgAIFIBHxRQau9JVRImJJwJXFHOYwm5fzjEVQUrfTQb3WPchVt99LvlcOoX1YOU/ZQc79qErnUP6uf17M1GeivlLbfaoWLnqN8TKKDf7Xqy/3faKWVRLbJkydnk2GaoFK+o8lF5RvKRSRiKc/QKhf9t/x2w1a5Tjd5jPIsf+WKymp5jMQkyzuNqVbq66uMeUHQ6tgqB9LfX331VbfHHns4fW3Rz3X8M7A0afn9738/+8Kh8lOde6YjMRZbbLGZWmKZfNavTz4va1emkWhrEqnU3tXutI1QZ4+pLe+///5Z29aqOl/AUptQ21C+rHavy9qPVixqUlpnrNpVxXYrv+ehF71/OjheE93K1/UBApVd57pKaDvwwAOH7WqQPcuh1e41djFBSn8r61P9Vu+BuNm5V35ZO+X8kcIaZiMRQMCKBBazEBhpAu1WAdUtizofLV9udbC6b9/KoeX/+hoOFwQgAAEIQAACEGhHoNMh7nXome3FF188mwDsdGnFkwQrCQn+tqhO9w3S36dOnZpNKm6xxRbZCjGt3g91dfoKYajnxLBDW4tBFZsQGE4AAYsWAYGGEEDAaogjqQYEIAABCEBgwAggYPWXw7UaTV9D1MoorRIKeSFghaSJLQg0jwACVvN8So0GlAAC1oA6nmpDAAIQgAAE+pwAAlb/OFDb1XRwvo60yB+GH6IWCFghKGIDAs0lgIDVXN9SswEj0O4cprootHdcZw5o732nw9MlpGmvu75Io33wXBCAAAQgAAEIQKAdgXZnJdUlZ7b1EZqyWwiff/75mc7jqVsO7i9HwM4r0tcZ8+eKlbPQu1/R1nrHnicPDgEErMHxNTWFAAQgAAEIQAACEIAABCAAAQhAAAJ9SQABqy/dRqEhAAEIQAACEIAABCAAAQhAAAIQgMDgEEDAGhxfU1MIQAACEIAABCAAAQhAAAIQgAAEINCXBBCw+tJtFBoCEIAABCAAAQhAAAIQgAAEIAABCAwOAQSswfE1NYUABCAAAQhAAAIQgAAEIAABCEAAAn1JAAGrL91GoSEAAQhAAAIQgAAEIAABCEAAAhCAwOAQQMAaHF9TUwhAAAIQgAAEIAABCEAAAhCAAAQg0JcEELD60m0UGgIQgAAEIAABCEAAAhCAAAQgAAEIDA4BBKzB8TU1hQAEIAABt9SiYgAAA3ZJREFUCEAAAhCAAAQgAAEIQAACfUkAAasv3UahIQABCEAAAhCAAAQgAAEIQAACEIDA4BBAwBocX1NTCEAAAhCAAAQgAAEIQAACEIAABCDQlwQQsPrSbRQaAhCAAAQgAAEIQAACEIAABCAAAQgMDgEErMHxNTWFAAQgAAEIQAACEIAABCAAAQhAAAJ9SQABqy/dRqEhAAEIQAACEIAABCAAAQhAAAIQgMDgEEDAGhxfU1MIQAACEIAABCAAAQhAAAIQgAAEINCXBBCw+tJtFBoCEIAABCAAAQhAAAIQgAAEIAABCAwOAQSswfE1NYUABCAAAQhAAAIQgAAEIAABCEAAAn1JAAGrL91GoSEAAQhAAAIQgAAEIAABCEAAAhCAwOAQQMAaHF9TUwhAAAIQgAAEIAABCEAAAhCAAAQg0JcEELD60m0UGgIQgAAEIAABCEAAAhCAAAQgAAEIDA4BBKzB8TU1hQAEIAABCEAAAhCAAAQgAAEIQAACfUkAAasv3UahIQABCEAAAhCAAAQgAAEIQAACEIDA4BBAwBocX1NTCEAAAhCAAAQgAAEIQAACEIAABCDQlwQQsPrSbRQaAhCAAAQgAAEIQAACEIAABCAAAQgMDgEErMHxNTWFAAQgAAEIQAACEIAABCAAAQhAAAJ9SQABqy/dRqEhAAEIQAACEIAABCAAAQhAAAIQgMDgEEDAGhxfU1MIQAACEIAABCAAAQhAAAIQgAAEINCXBBCw+tJtFBoCEIAABCAAAQhAAAIQgAAEIAABCAwOAQSswfE1NYUABCAAAQhAAAIQgAAEIAABCEAAAn1JAAGrL91GoSEAAQhAAAIQgAAEIAABCEAAAhCAwOAQQMAaHF9TUwhAAAIQgAAEIAABCEAAAhCAAAQg0JcEELD60m0UGgIQgAAEIAABCEAAAhCAAAQgAAEIDA4BBKzB8TU1hQAEIAABCEAAAhCAAAQgAAEIQAACfUkAAasv3UahIQABCEAAAhCAAAQgAAEIQAACEIDA4BBAwBocX1NTCEAAAhCAAAQgAAEIQAACEIAABCDQlwQQsPrSbRQaAhCAAAQgAAEIQAACEIAABCAAAQgMDgEErMHxNTWFAAQgAAEIQAACEIAABCAAAQhAAAJ9SQABqy/dRqEhAAEIQAACEIAABCAAAQhAAAIQgMDgEPh/L4mR/h7IgFk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400733"/>
              </p:ext>
            </p:extLst>
          </p:nvPr>
        </p:nvGraphicFramePr>
        <p:xfrm>
          <a:off x="838200" y="1612232"/>
          <a:ext cx="4947139" cy="4564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8764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161DC0-89F2-4DCD-A9BC-1A133F06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BA775E-0BBE-4B0C-9F01-173DF09B7331}"/>
              </a:ext>
            </a:extLst>
          </p:cNvPr>
          <p:cNvSpPr/>
          <p:nvPr/>
        </p:nvSpPr>
        <p:spPr>
          <a:xfrm>
            <a:off x="662731" y="2054140"/>
            <a:ext cx="10293292" cy="4526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022629-2338-4AC0-A865-99546BBBA000}"/>
              </a:ext>
            </a:extLst>
          </p:cNvPr>
          <p:cNvSpPr/>
          <p:nvPr/>
        </p:nvSpPr>
        <p:spPr>
          <a:xfrm>
            <a:off x="838200" y="365125"/>
            <a:ext cx="8706373" cy="1325563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369" y="365125"/>
            <a:ext cx="6502167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Рекомендации 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по результатам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28849"/>
            <a:ext cx="10050710" cy="4351338"/>
          </a:xfrm>
        </p:spPr>
        <p:txBody>
          <a:bodyPr>
            <a:normAutofit/>
          </a:bodyPr>
          <a:lstStyle/>
          <a:p>
            <a:r>
              <a:rPr lang="ru-RU" sz="2400" dirty="0"/>
              <a:t>Результат исследования позволяют сделать вывод, </a:t>
            </a:r>
            <a:r>
              <a:rPr lang="ru-RU" sz="2400" dirty="0" smtClean="0"/>
              <a:t>что еще на школьном этапе плохо проводится профориентация, на этапе получения профессии нет наглядности как выглядит будущая профессия изнутри. </a:t>
            </a:r>
            <a:r>
              <a:rPr lang="ru-RU" sz="2400" dirty="0"/>
              <a:t>Это позволяет говорить о </a:t>
            </a:r>
            <a:r>
              <a:rPr lang="ru-RU" sz="2400" dirty="0" smtClean="0"/>
              <a:t>необходимости проведения профориентации у школьников, рассказывать о той или иной профессии (указывать на плюсы и минусы), проводить экскурсии на предприятиях не просто рассказывая, но и дать возможность попробовать выполнить некоторые функции, поучаствовать в рабочем процессе. Особенно </a:t>
            </a:r>
            <a:r>
              <a:rPr lang="ru-RU" sz="2400" dirty="0"/>
              <a:t>важно, что </a:t>
            </a:r>
            <a:r>
              <a:rPr lang="ru-RU" sz="2400" dirty="0" smtClean="0"/>
              <a:t>проводить производственные </a:t>
            </a:r>
            <a:r>
              <a:rPr lang="ru-RU" sz="2400" dirty="0"/>
              <a:t>практики не формально, а реально дать возможность студенту по работать в </a:t>
            </a:r>
            <a:r>
              <a:rPr lang="ru-RU" sz="2400" dirty="0" smtClean="0"/>
              <a:t>профессии, </a:t>
            </a:r>
            <a:r>
              <a:rPr lang="ru-RU" sz="2400" dirty="0"/>
              <a:t>которую он получает, чтобы было понятие хочет студент дальше обучаться данной </a:t>
            </a:r>
            <a:r>
              <a:rPr lang="ru-RU" sz="2400" dirty="0" smtClean="0"/>
              <a:t>профессии </a:t>
            </a:r>
            <a:r>
              <a:rPr lang="ru-RU" sz="2400" dirty="0"/>
              <a:t>или возможно задумается сменить </a:t>
            </a:r>
            <a:r>
              <a:rPr lang="ru-RU" sz="2400" dirty="0" smtClean="0"/>
              <a:t>направление.</a:t>
            </a:r>
            <a:endParaRPr lang="ru-RU" sz="2400" dirty="0"/>
          </a:p>
          <a:p>
            <a:endParaRPr lang="ru-RU" sz="24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A7F63B-22DC-4553-B6A4-8A09EF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5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5572" cy="689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9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88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97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9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29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226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Анализ результатов исследования</vt:lpstr>
      <vt:lpstr>Описание группы респондентов</vt:lpstr>
      <vt:lpstr>Анализ данных</vt:lpstr>
      <vt:lpstr>Рекомендации  по результатам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исследования</dc:title>
  <dc:creator>Юрий Губин</dc:creator>
  <cp:lastModifiedBy>Катя</cp:lastModifiedBy>
  <cp:revision>13</cp:revision>
  <dcterms:created xsi:type="dcterms:W3CDTF">2024-06-13T04:19:17Z</dcterms:created>
  <dcterms:modified xsi:type="dcterms:W3CDTF">2024-06-24T16:13:00Z</dcterms:modified>
</cp:coreProperties>
</file>