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8" r:id="rId5"/>
    <p:sldId id="267" r:id="rId6"/>
    <p:sldId id="265" r:id="rId7"/>
    <p:sldId id="264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2AE"/>
    <a:srgbClr val="FAB442"/>
    <a:srgbClr val="DA2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5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Какие ценности вам важны в дружбе и отношениях?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[results1_3.xlsx]Лист4!$A$50</c:f>
              <c:strCache>
                <c:ptCount val="1"/>
                <c:pt idx="0">
                  <c:v>36 - 40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[results1_3.xlsx]Лист4!$B$49:$F$49</c:f>
              <c:strCache>
                <c:ptCount val="5"/>
                <c:pt idx="0">
                  <c:v>Верность</c:v>
                </c:pt>
                <c:pt idx="1">
                  <c:v>Доверие</c:v>
                </c:pt>
                <c:pt idx="2">
                  <c:v>Честность</c:v>
                </c:pt>
                <c:pt idx="3">
                  <c:v>Уважение (взаимоуважение, взаимопонимание, взаимовыручка)</c:v>
                </c:pt>
                <c:pt idx="4">
                  <c:v>Искренность/открытость</c:v>
                </c:pt>
              </c:strCache>
            </c:strRef>
          </c:cat>
          <c:val>
            <c:numRef>
              <c:f>[results1_3.xlsx]Лист4!$B$50:$F$50</c:f>
              <c:numCache>
                <c:formatCode>General</c:formatCode>
                <c:ptCount val="5"/>
                <c:pt idx="0">
                  <c:v>3</c:v>
                </c:pt>
                <c:pt idx="1">
                  <c:v>11</c:v>
                </c:pt>
                <c:pt idx="2">
                  <c:v>11</c:v>
                </c:pt>
                <c:pt idx="3">
                  <c:v>10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8C-465A-9CD0-EF981D49B740}"/>
            </c:ext>
          </c:extLst>
        </c:ser>
        <c:ser>
          <c:idx val="1"/>
          <c:order val="1"/>
          <c:tx>
            <c:strRef>
              <c:f>[results1_3.xlsx]Лист4!$A$51</c:f>
              <c:strCache>
                <c:ptCount val="1"/>
                <c:pt idx="0">
                  <c:v>41 - 45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[results1_3.xlsx]Лист4!$B$49:$F$49</c:f>
              <c:strCache>
                <c:ptCount val="5"/>
                <c:pt idx="0">
                  <c:v>Верность</c:v>
                </c:pt>
                <c:pt idx="1">
                  <c:v>Доверие</c:v>
                </c:pt>
                <c:pt idx="2">
                  <c:v>Честность</c:v>
                </c:pt>
                <c:pt idx="3">
                  <c:v>Уважение (взаимоуважение, взаимопонимание, взаимовыручка)</c:v>
                </c:pt>
                <c:pt idx="4">
                  <c:v>Искренность/открытость</c:v>
                </c:pt>
              </c:strCache>
            </c:strRef>
          </c:cat>
          <c:val>
            <c:numRef>
              <c:f>[results1_3.xlsx]Лист4!$B$51:$F$51</c:f>
              <c:numCache>
                <c:formatCode>General</c:formatCode>
                <c:ptCount val="5"/>
                <c:pt idx="0">
                  <c:v>6</c:v>
                </c:pt>
                <c:pt idx="1">
                  <c:v>11</c:v>
                </c:pt>
                <c:pt idx="2">
                  <c:v>12</c:v>
                </c:pt>
                <c:pt idx="3">
                  <c:v>16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8C-465A-9CD0-EF981D49B740}"/>
            </c:ext>
          </c:extLst>
        </c:ser>
        <c:ser>
          <c:idx val="2"/>
          <c:order val="2"/>
          <c:tx>
            <c:strRef>
              <c:f>[results1_3.xlsx]Лист4!$A$52</c:f>
              <c:strCache>
                <c:ptCount val="1"/>
                <c:pt idx="0">
                  <c:v>46 - 50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[results1_3.xlsx]Лист4!$B$49:$F$49</c:f>
              <c:strCache>
                <c:ptCount val="5"/>
                <c:pt idx="0">
                  <c:v>Верность</c:v>
                </c:pt>
                <c:pt idx="1">
                  <c:v>Доверие</c:v>
                </c:pt>
                <c:pt idx="2">
                  <c:v>Честность</c:v>
                </c:pt>
                <c:pt idx="3">
                  <c:v>Уважение (взаимоуважение, взаимопонимание, взаимовыручка)</c:v>
                </c:pt>
                <c:pt idx="4">
                  <c:v>Искренность/открытость</c:v>
                </c:pt>
              </c:strCache>
            </c:strRef>
          </c:cat>
          <c:val>
            <c:numRef>
              <c:f>[results1_3.xlsx]Лист4!$B$52:$F$52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11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8C-465A-9CD0-EF981D49B740}"/>
            </c:ext>
          </c:extLst>
        </c:ser>
        <c:ser>
          <c:idx val="3"/>
          <c:order val="3"/>
          <c:tx>
            <c:strRef>
              <c:f>[results1_3.xlsx]Лист4!$A$53</c:f>
              <c:strCache>
                <c:ptCount val="1"/>
                <c:pt idx="0">
                  <c:v>51 - 55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[results1_3.xlsx]Лист4!$B$49:$F$49</c:f>
              <c:strCache>
                <c:ptCount val="5"/>
                <c:pt idx="0">
                  <c:v>Верность</c:v>
                </c:pt>
                <c:pt idx="1">
                  <c:v>Доверие</c:v>
                </c:pt>
                <c:pt idx="2">
                  <c:v>Честность</c:v>
                </c:pt>
                <c:pt idx="3">
                  <c:v>Уважение (взаимоуважение, взаимопонимание, взаимовыручка)</c:v>
                </c:pt>
                <c:pt idx="4">
                  <c:v>Искренность/открытость</c:v>
                </c:pt>
              </c:strCache>
            </c:strRef>
          </c:cat>
          <c:val>
            <c:numRef>
              <c:f>[results1_3.xlsx]Лист4!$B$53:$F$53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10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8C-465A-9CD0-EF981D49B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46221311"/>
        <c:axId val="1746218815"/>
      </c:barChart>
      <c:catAx>
        <c:axId val="1746221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46218815"/>
        <c:crosses val="autoZero"/>
        <c:auto val="1"/>
        <c:lblAlgn val="ctr"/>
        <c:lblOffset val="100"/>
        <c:noMultiLvlLbl val="0"/>
      </c:catAx>
      <c:valAx>
        <c:axId val="17462188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46221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Какие ценности считаете важными для семейных отношений?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[results1_3.xlsx]Лист4!$A$10</c:f>
              <c:strCache>
                <c:ptCount val="1"/>
                <c:pt idx="0">
                  <c:v>36 - 40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[results1_3.xlsx]Лист4!$B$9:$F$9</c:f>
              <c:strCache>
                <c:ptCount val="5"/>
                <c:pt idx="0">
                  <c:v>Любовь</c:v>
                </c:pt>
                <c:pt idx="1">
                  <c:v>Уважение</c:v>
                </c:pt>
                <c:pt idx="2">
                  <c:v>Взаимопонимание</c:v>
                </c:pt>
                <c:pt idx="3">
                  <c:v>Доверие</c:v>
                </c:pt>
                <c:pt idx="4">
                  <c:v>Честность</c:v>
                </c:pt>
              </c:strCache>
            </c:strRef>
          </c:cat>
          <c:val>
            <c:numRef>
              <c:f>[results1_3.xlsx]Лист4!$B$10:$F$10</c:f>
              <c:numCache>
                <c:formatCode>General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10</c:v>
                </c:pt>
                <c:pt idx="3">
                  <c:v>11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B5-404D-B654-D98FEFFD6458}"/>
            </c:ext>
          </c:extLst>
        </c:ser>
        <c:ser>
          <c:idx val="1"/>
          <c:order val="1"/>
          <c:tx>
            <c:strRef>
              <c:f>[results1_3.xlsx]Лист4!$A$11</c:f>
              <c:strCache>
                <c:ptCount val="1"/>
                <c:pt idx="0">
                  <c:v>41 - 45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[results1_3.xlsx]Лист4!$B$9:$F$9</c:f>
              <c:strCache>
                <c:ptCount val="5"/>
                <c:pt idx="0">
                  <c:v>Любовь</c:v>
                </c:pt>
                <c:pt idx="1">
                  <c:v>Уважение</c:v>
                </c:pt>
                <c:pt idx="2">
                  <c:v>Взаимопонимание</c:v>
                </c:pt>
                <c:pt idx="3">
                  <c:v>Доверие</c:v>
                </c:pt>
                <c:pt idx="4">
                  <c:v>Честность</c:v>
                </c:pt>
              </c:strCache>
            </c:strRef>
          </c:cat>
          <c:val>
            <c:numRef>
              <c:f>[results1_3.xlsx]Лист4!$B$11:$F$11</c:f>
              <c:numCache>
                <c:formatCode>General</c:formatCode>
                <c:ptCount val="5"/>
                <c:pt idx="0">
                  <c:v>14</c:v>
                </c:pt>
                <c:pt idx="1">
                  <c:v>13</c:v>
                </c:pt>
                <c:pt idx="2">
                  <c:v>12</c:v>
                </c:pt>
                <c:pt idx="3">
                  <c:v>18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B5-404D-B654-D98FEFFD6458}"/>
            </c:ext>
          </c:extLst>
        </c:ser>
        <c:ser>
          <c:idx val="2"/>
          <c:order val="2"/>
          <c:tx>
            <c:strRef>
              <c:f>[results1_3.xlsx]Лист4!$A$12</c:f>
              <c:strCache>
                <c:ptCount val="1"/>
                <c:pt idx="0">
                  <c:v>46 - 50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[results1_3.xlsx]Лист4!$B$9:$F$9</c:f>
              <c:strCache>
                <c:ptCount val="5"/>
                <c:pt idx="0">
                  <c:v>Любовь</c:v>
                </c:pt>
                <c:pt idx="1">
                  <c:v>Уважение</c:v>
                </c:pt>
                <c:pt idx="2">
                  <c:v>Взаимопонимание</c:v>
                </c:pt>
                <c:pt idx="3">
                  <c:v>Доверие</c:v>
                </c:pt>
                <c:pt idx="4">
                  <c:v>Честность</c:v>
                </c:pt>
              </c:strCache>
            </c:strRef>
          </c:cat>
          <c:val>
            <c:numRef>
              <c:f>[results1_3.xlsx]Лист4!$B$12:$F$12</c:f>
              <c:numCache>
                <c:formatCode>General</c:formatCode>
                <c:ptCount val="5"/>
                <c:pt idx="0">
                  <c:v>5</c:v>
                </c:pt>
                <c:pt idx="1">
                  <c:v>8</c:v>
                </c:pt>
                <c:pt idx="2">
                  <c:v>6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B5-404D-B654-D98FEFFD6458}"/>
            </c:ext>
          </c:extLst>
        </c:ser>
        <c:ser>
          <c:idx val="3"/>
          <c:order val="3"/>
          <c:tx>
            <c:strRef>
              <c:f>[results1_3.xlsx]Лист4!$A$13</c:f>
              <c:strCache>
                <c:ptCount val="1"/>
                <c:pt idx="0">
                  <c:v>51 - 55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[results1_3.xlsx]Лист4!$B$9:$F$9</c:f>
              <c:strCache>
                <c:ptCount val="5"/>
                <c:pt idx="0">
                  <c:v>Любовь</c:v>
                </c:pt>
                <c:pt idx="1">
                  <c:v>Уважение</c:v>
                </c:pt>
                <c:pt idx="2">
                  <c:v>Взаимопонимание</c:v>
                </c:pt>
                <c:pt idx="3">
                  <c:v>Доверие</c:v>
                </c:pt>
                <c:pt idx="4">
                  <c:v>Честность</c:v>
                </c:pt>
              </c:strCache>
            </c:strRef>
          </c:cat>
          <c:val>
            <c:numRef>
              <c:f>[results1_3.xlsx]Лист4!$B$13:$F$13</c:f>
              <c:numCache>
                <c:formatCode>General</c:formatCode>
                <c:ptCount val="5"/>
                <c:pt idx="0">
                  <c:v>8</c:v>
                </c:pt>
                <c:pt idx="1">
                  <c:v>9</c:v>
                </c:pt>
                <c:pt idx="2">
                  <c:v>5</c:v>
                </c:pt>
                <c:pt idx="3">
                  <c:v>3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B5-404D-B654-D98FEFFD64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30704175"/>
        <c:axId val="1830697935"/>
      </c:barChart>
      <c:catAx>
        <c:axId val="18307041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0697935"/>
        <c:crosses val="autoZero"/>
        <c:auto val="1"/>
        <c:lblAlgn val="ctr"/>
        <c:lblOffset val="100"/>
        <c:noMultiLvlLbl val="0"/>
      </c:catAx>
      <c:valAx>
        <c:axId val="1830697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0704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0" i="0" baseline="0">
                <a:effectLst/>
              </a:rPr>
              <a:t>Какие ценности считаете устаревшими или неактуальными сегодня?</a:t>
            </a:r>
            <a:endParaRPr lang="ru-RU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[results1_3.xlsx]Лист4!$A$33</c:f>
              <c:strCache>
                <c:ptCount val="1"/>
                <c:pt idx="0">
                  <c:v>36 - 40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[results1_3.xlsx]Лист4!$B$32:$F$32</c:f>
              <c:strCache>
                <c:ptCount val="5"/>
                <c:pt idx="0">
                  <c:v>Считаю, что нет таковых</c:v>
                </c:pt>
                <c:pt idx="1">
                  <c:v>Вера</c:v>
                </c:pt>
                <c:pt idx="2">
                  <c:v>Уважение (к старшему возрасту, женщине)</c:v>
                </c:pt>
                <c:pt idx="3">
                  <c:v>Мужчина кормилец в семье</c:v>
                </c:pt>
                <c:pt idx="4">
                  <c:v>Общественное мнение</c:v>
                </c:pt>
              </c:strCache>
            </c:strRef>
          </c:cat>
          <c:val>
            <c:numRef>
              <c:f>[results1_3.xlsx]Лист4!$B$33:$F$33</c:f>
              <c:numCache>
                <c:formatCode>General</c:formatCode>
                <c:ptCount val="5"/>
                <c:pt idx="0">
                  <c:v>10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8F-4B8D-98ED-F4A1A661AB24}"/>
            </c:ext>
          </c:extLst>
        </c:ser>
        <c:ser>
          <c:idx val="1"/>
          <c:order val="1"/>
          <c:tx>
            <c:strRef>
              <c:f>[results1_3.xlsx]Лист4!$A$34</c:f>
              <c:strCache>
                <c:ptCount val="1"/>
                <c:pt idx="0">
                  <c:v>41 - 45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[results1_3.xlsx]Лист4!$B$32:$F$32</c:f>
              <c:strCache>
                <c:ptCount val="5"/>
                <c:pt idx="0">
                  <c:v>Считаю, что нет таковых</c:v>
                </c:pt>
                <c:pt idx="1">
                  <c:v>Вера</c:v>
                </c:pt>
                <c:pt idx="2">
                  <c:v>Уважение (к старшему возрасту, женщине)</c:v>
                </c:pt>
                <c:pt idx="3">
                  <c:v>Мужчина кормилец в семье</c:v>
                </c:pt>
                <c:pt idx="4">
                  <c:v>Общественное мнение</c:v>
                </c:pt>
              </c:strCache>
            </c:strRef>
          </c:cat>
          <c:val>
            <c:numRef>
              <c:f>[results1_3.xlsx]Лист4!$B$34:$F$34</c:f>
              <c:numCache>
                <c:formatCode>General</c:formatCode>
                <c:ptCount val="5"/>
                <c:pt idx="0">
                  <c:v>21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8F-4B8D-98ED-F4A1A661AB24}"/>
            </c:ext>
          </c:extLst>
        </c:ser>
        <c:ser>
          <c:idx val="2"/>
          <c:order val="2"/>
          <c:tx>
            <c:strRef>
              <c:f>[results1_3.xlsx]Лист4!$A$35</c:f>
              <c:strCache>
                <c:ptCount val="1"/>
                <c:pt idx="0">
                  <c:v>46 - 50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[results1_3.xlsx]Лист4!$B$32:$F$32</c:f>
              <c:strCache>
                <c:ptCount val="5"/>
                <c:pt idx="0">
                  <c:v>Считаю, что нет таковых</c:v>
                </c:pt>
                <c:pt idx="1">
                  <c:v>Вера</c:v>
                </c:pt>
                <c:pt idx="2">
                  <c:v>Уважение (к старшему возрасту, женщине)</c:v>
                </c:pt>
                <c:pt idx="3">
                  <c:v>Мужчина кормилец в семье</c:v>
                </c:pt>
                <c:pt idx="4">
                  <c:v>Общественное мнение</c:v>
                </c:pt>
              </c:strCache>
            </c:strRef>
          </c:cat>
          <c:val>
            <c:numRef>
              <c:f>[results1_3.xlsx]Лист4!$B$35:$F$35</c:f>
              <c:numCache>
                <c:formatCode>General</c:formatCode>
                <c:ptCount val="5"/>
                <c:pt idx="0">
                  <c:v>9</c:v>
                </c:pt>
                <c:pt idx="2">
                  <c:v>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8F-4B8D-98ED-F4A1A661AB24}"/>
            </c:ext>
          </c:extLst>
        </c:ser>
        <c:ser>
          <c:idx val="3"/>
          <c:order val="3"/>
          <c:tx>
            <c:strRef>
              <c:f>[results1_3.xlsx]Лист4!$A$36</c:f>
              <c:strCache>
                <c:ptCount val="1"/>
                <c:pt idx="0">
                  <c:v>51 - 55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[results1_3.xlsx]Лист4!$B$32:$F$32</c:f>
              <c:strCache>
                <c:ptCount val="5"/>
                <c:pt idx="0">
                  <c:v>Считаю, что нет таковых</c:v>
                </c:pt>
                <c:pt idx="1">
                  <c:v>Вера</c:v>
                </c:pt>
                <c:pt idx="2">
                  <c:v>Уважение (к старшему возрасту, женщине)</c:v>
                </c:pt>
                <c:pt idx="3">
                  <c:v>Мужчина кормилец в семье</c:v>
                </c:pt>
                <c:pt idx="4">
                  <c:v>Общественное мнение</c:v>
                </c:pt>
              </c:strCache>
            </c:strRef>
          </c:cat>
          <c:val>
            <c:numRef>
              <c:f>[results1_3.xlsx]Лист4!$B$36:$F$36</c:f>
              <c:numCache>
                <c:formatCode>General</c:formatCode>
                <c:ptCount val="5"/>
                <c:pt idx="0">
                  <c:v>12</c:v>
                </c:pt>
                <c:pt idx="1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8F-4B8D-98ED-F4A1A661AB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40613535"/>
        <c:axId val="1740613951"/>
      </c:barChart>
      <c:catAx>
        <c:axId val="1740613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40613951"/>
        <c:crosses val="autoZero"/>
        <c:auto val="1"/>
        <c:lblAlgn val="ctr"/>
        <c:lblOffset val="100"/>
        <c:noMultiLvlLbl val="0"/>
      </c:catAx>
      <c:valAx>
        <c:axId val="1740613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40613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Считаете ли вы важным сохранение традиционных ценностей?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[results1_3.xlsx]Лист2!$B$2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[results1_3.xlsx]Лист2!$A$3:$A$6</c:f>
              <c:strCache>
                <c:ptCount val="4"/>
                <c:pt idx="0">
                  <c:v>36 - 40</c:v>
                </c:pt>
                <c:pt idx="1">
                  <c:v>41 - 45</c:v>
                </c:pt>
                <c:pt idx="2">
                  <c:v>46 - 50</c:v>
                </c:pt>
                <c:pt idx="3">
                  <c:v>51 - 55</c:v>
                </c:pt>
              </c:strCache>
            </c:strRef>
          </c:cat>
          <c:val>
            <c:numRef>
              <c:f>[results1_3.xlsx]Лист2!$B$3:$B$6</c:f>
              <c:numCache>
                <c:formatCode>0.00%</c:formatCode>
                <c:ptCount val="4"/>
                <c:pt idx="0">
                  <c:v>0.85189999999999999</c:v>
                </c:pt>
                <c:pt idx="1">
                  <c:v>0.88100000000000001</c:v>
                </c:pt>
                <c:pt idx="2">
                  <c:v>0.91300000000000003</c:v>
                </c:pt>
                <c:pt idx="3">
                  <c:v>0.90910000000000002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7A-4A1E-9894-7CB380F26AF5}"/>
            </c:ext>
          </c:extLst>
        </c:ser>
        <c:ser>
          <c:idx val="1"/>
          <c:order val="1"/>
          <c:tx>
            <c:strRef>
              <c:f>[results1_3.xlsx]Лист2!$C$2</c:f>
              <c:strCache>
                <c:ptCount val="1"/>
                <c:pt idx="0">
                  <c:v>Затрудняюсь ответить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[results1_3.xlsx]Лист2!$A$3:$A$6</c:f>
              <c:strCache>
                <c:ptCount val="4"/>
                <c:pt idx="0">
                  <c:v>36 - 40</c:v>
                </c:pt>
                <c:pt idx="1">
                  <c:v>41 - 45</c:v>
                </c:pt>
                <c:pt idx="2">
                  <c:v>46 - 50</c:v>
                </c:pt>
                <c:pt idx="3">
                  <c:v>51 - 55</c:v>
                </c:pt>
              </c:strCache>
            </c:strRef>
          </c:cat>
          <c:val>
            <c:numRef>
              <c:f>[results1_3.xlsx]Лист2!$C$3:$C$6</c:f>
              <c:numCache>
                <c:formatCode>0.00%</c:formatCode>
                <c:ptCount val="4"/>
                <c:pt idx="0">
                  <c:v>0.1111</c:v>
                </c:pt>
                <c:pt idx="1">
                  <c:v>9.5200000000000007E-2</c:v>
                </c:pt>
                <c:pt idx="2">
                  <c:v>8.6999999999999994E-2</c:v>
                </c:pt>
                <c:pt idx="3">
                  <c:v>9.0899999999999995E-2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7A-4A1E-9894-7CB380F26AF5}"/>
            </c:ext>
          </c:extLst>
        </c:ser>
        <c:ser>
          <c:idx val="2"/>
          <c:order val="2"/>
          <c:tx>
            <c:strRef>
              <c:f>[results1_3.xlsx]Лист2!$D$2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[results1_3.xlsx]Лист2!$A$3:$A$6</c:f>
              <c:strCache>
                <c:ptCount val="4"/>
                <c:pt idx="0">
                  <c:v>36 - 40</c:v>
                </c:pt>
                <c:pt idx="1">
                  <c:v>41 - 45</c:v>
                </c:pt>
                <c:pt idx="2">
                  <c:v>46 - 50</c:v>
                </c:pt>
                <c:pt idx="3">
                  <c:v>51 - 55</c:v>
                </c:pt>
              </c:strCache>
            </c:strRef>
          </c:cat>
          <c:val>
            <c:numRef>
              <c:f>[results1_3.xlsx]Лист2!$D$3:$D$6</c:f>
              <c:numCache>
                <c:formatCode>0.00%</c:formatCode>
                <c:ptCount val="4"/>
                <c:pt idx="0">
                  <c:v>3.6999999999999998E-2</c:v>
                </c:pt>
                <c:pt idx="1">
                  <c:v>2.3800000000000002E-2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7A-4A1E-9894-7CB380F26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40789503"/>
        <c:axId val="1740790335"/>
      </c:barChart>
      <c:catAx>
        <c:axId val="1740789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40790335"/>
        <c:crosses val="autoZero"/>
        <c:auto val="1"/>
        <c:lblAlgn val="ctr"/>
        <c:lblOffset val="100"/>
        <c:noMultiLvlLbl val="0"/>
      </c:catAx>
      <c:valAx>
        <c:axId val="1740790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40789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Что для вас важнее: самореализация или социальное признание?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[results1_3.xlsx]Лист3!$B$2</c:f>
              <c:strCache>
                <c:ptCount val="1"/>
                <c:pt idx="0">
                  <c:v>Оба равно важны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[results1_3.xlsx]Лист3!$A$3:$A$6</c:f>
              <c:strCache>
                <c:ptCount val="4"/>
                <c:pt idx="0">
                  <c:v>36 - 40</c:v>
                </c:pt>
                <c:pt idx="1">
                  <c:v>41 - 45</c:v>
                </c:pt>
                <c:pt idx="2">
                  <c:v>46 - 50</c:v>
                </c:pt>
                <c:pt idx="3">
                  <c:v>51 - 55</c:v>
                </c:pt>
              </c:strCache>
            </c:strRef>
          </c:cat>
          <c:val>
            <c:numRef>
              <c:f>[results1_3.xlsx]Лист3!$B$3:$B$6</c:f>
              <c:numCache>
                <c:formatCode>0.00%</c:formatCode>
                <c:ptCount val="4"/>
                <c:pt idx="0">
                  <c:v>0.66669999999999996</c:v>
                </c:pt>
                <c:pt idx="1">
                  <c:v>0.59519999999999995</c:v>
                </c:pt>
                <c:pt idx="2">
                  <c:v>0.73909999999999998</c:v>
                </c:pt>
                <c:pt idx="3">
                  <c:v>0.68179999999999996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D0-4FEB-A982-372DFC0480C5}"/>
            </c:ext>
          </c:extLst>
        </c:ser>
        <c:ser>
          <c:idx val="1"/>
          <c:order val="1"/>
          <c:tx>
            <c:strRef>
              <c:f>[results1_3.xlsx]Лист3!$C$2</c:f>
              <c:strCache>
                <c:ptCount val="1"/>
                <c:pt idx="0">
                  <c:v>Самореализация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[results1_3.xlsx]Лист3!$A$3:$A$6</c:f>
              <c:strCache>
                <c:ptCount val="4"/>
                <c:pt idx="0">
                  <c:v>36 - 40</c:v>
                </c:pt>
                <c:pt idx="1">
                  <c:v>41 - 45</c:v>
                </c:pt>
                <c:pt idx="2">
                  <c:v>46 - 50</c:v>
                </c:pt>
                <c:pt idx="3">
                  <c:v>51 - 55</c:v>
                </c:pt>
              </c:strCache>
            </c:strRef>
          </c:cat>
          <c:val>
            <c:numRef>
              <c:f>[results1_3.xlsx]Лист3!$C$3:$C$6</c:f>
              <c:numCache>
                <c:formatCode>0.00%</c:formatCode>
                <c:ptCount val="4"/>
                <c:pt idx="0">
                  <c:v>0.33329999999999999</c:v>
                </c:pt>
                <c:pt idx="1">
                  <c:v>0.38100000000000001</c:v>
                </c:pt>
                <c:pt idx="2">
                  <c:v>0.21740000000000001</c:v>
                </c:pt>
                <c:pt idx="3">
                  <c:v>0.2727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D0-4FEB-A982-372DFC0480C5}"/>
            </c:ext>
          </c:extLst>
        </c:ser>
        <c:ser>
          <c:idx val="2"/>
          <c:order val="2"/>
          <c:tx>
            <c:strRef>
              <c:f>[results1_3.xlsx]Лист3!$D$2</c:f>
              <c:strCache>
                <c:ptCount val="1"/>
                <c:pt idx="0">
                  <c:v>Социальное признание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[results1_3.xlsx]Лист3!$A$3:$A$6</c:f>
              <c:strCache>
                <c:ptCount val="4"/>
                <c:pt idx="0">
                  <c:v>36 - 40</c:v>
                </c:pt>
                <c:pt idx="1">
                  <c:v>41 - 45</c:v>
                </c:pt>
                <c:pt idx="2">
                  <c:v>46 - 50</c:v>
                </c:pt>
                <c:pt idx="3">
                  <c:v>51 - 55</c:v>
                </c:pt>
              </c:strCache>
            </c:strRef>
          </c:cat>
          <c:val>
            <c:numRef>
              <c:f>[results1_3.xlsx]Лист3!$D$3:$D$6</c:f>
              <c:numCache>
                <c:formatCode>0.00%</c:formatCode>
                <c:ptCount val="4"/>
                <c:pt idx="1">
                  <c:v>2.3800000000000002E-2</c:v>
                </c:pt>
                <c:pt idx="2">
                  <c:v>4.3499999999999997E-2</c:v>
                </c:pt>
                <c:pt idx="3">
                  <c:v>4.5499999999999999E-2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D0-4FEB-A982-372DFC048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5500639"/>
        <c:axId val="1825501887"/>
      </c:barChart>
      <c:catAx>
        <c:axId val="18255006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25501887"/>
        <c:crosses val="autoZero"/>
        <c:auto val="1"/>
        <c:lblAlgn val="ctr"/>
        <c:lblOffset val="100"/>
        <c:noMultiLvlLbl val="0"/>
      </c:catAx>
      <c:valAx>
        <c:axId val="18255018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255006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956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5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20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668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00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85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03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90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29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1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895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227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40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0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40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40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image" Target="../media/image40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DA2638"/>
                </a:solidFill>
              </a:rPr>
              <a:t>Анализ результатов исследования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917658"/>
            <a:ext cx="9144000" cy="1340141"/>
          </a:xfrm>
        </p:spPr>
        <p:txBody>
          <a:bodyPr>
            <a:normAutofit fontScale="92500" lnSpcReduction="10000"/>
          </a:bodyPr>
          <a:lstStyle/>
          <a:p>
            <a:r>
              <a:rPr lang="ru-RU" sz="4800" b="1" dirty="0">
                <a:solidFill>
                  <a:srgbClr val="1972AE"/>
                </a:solidFill>
              </a:rPr>
              <a:t>Опрос №</a:t>
            </a:r>
            <a:r>
              <a:rPr lang="ru-RU" sz="4800" b="1" dirty="0" smtClean="0">
                <a:solidFill>
                  <a:srgbClr val="1972AE"/>
                </a:solidFill>
              </a:rPr>
              <a:t>_1_</a:t>
            </a:r>
          </a:p>
          <a:p>
            <a:r>
              <a:rPr lang="ru-RU" sz="4800" b="1" dirty="0" smtClean="0">
                <a:solidFill>
                  <a:srgbClr val="1972AE"/>
                </a:solidFill>
              </a:rPr>
              <a:t>Макарова Анна Николаевна</a:t>
            </a:r>
            <a:r>
              <a:rPr lang="en-US" sz="4800" b="1" dirty="0">
                <a:solidFill>
                  <a:srgbClr val="1972AE"/>
                </a:solidFill>
              </a:rPr>
              <a:t> </a:t>
            </a:r>
            <a:r>
              <a:rPr lang="en-US" sz="4800" b="1" dirty="0" smtClean="0">
                <a:solidFill>
                  <a:srgbClr val="1972AE"/>
                </a:solidFill>
              </a:rPr>
              <a:t>id31868</a:t>
            </a:r>
            <a:endParaRPr lang="ru-RU" sz="4800" b="1" dirty="0">
              <a:solidFill>
                <a:srgbClr val="1972AE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56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953A2B-3323-46FF-B2D1-5909A1E01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83A1D4-3546-4CC1-BFCE-7F7D6A792E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DF08025-BC85-4B41-8AE6-95139227B9EE}"/>
              </a:ext>
            </a:extLst>
          </p:cNvPr>
          <p:cNvSpPr/>
          <p:nvPr/>
        </p:nvSpPr>
        <p:spPr>
          <a:xfrm>
            <a:off x="1023457" y="1690688"/>
            <a:ext cx="9873841" cy="4889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4702" y="2333898"/>
            <a:ext cx="9149592" cy="357195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smtClean="0"/>
              <a:t>В опросе № 1 Интересы и ценности, созданного на основе предложенных вопросов, приняло участие 114 человек, из них 98 женщин и 16 мужчин.</a:t>
            </a:r>
            <a:endParaRPr lang="ru-RU" sz="2400" dirty="0"/>
          </a:p>
          <a:p>
            <a:pPr algn="just"/>
            <a:r>
              <a:rPr lang="ru-RU" sz="2400" dirty="0"/>
              <a:t>Сегментирование целевой аудитории </a:t>
            </a:r>
            <a:r>
              <a:rPr lang="ru-RU" sz="2400" dirty="0" smtClean="0"/>
              <a:t>(85,96% женщин и 14,04% мужчин, больше всего участников мужчин и женщин в возрастной категории 41-45 лет).</a:t>
            </a:r>
          </a:p>
          <a:p>
            <a:pPr algn="just"/>
            <a:r>
              <a:rPr lang="ru-RU" sz="2400" dirty="0"/>
              <a:t>При анализе респондентов мы видим что, в возрасте 36-40 лет приняло участие </a:t>
            </a:r>
            <a:r>
              <a:rPr lang="ru-RU" sz="2400" dirty="0" smtClean="0"/>
              <a:t>27 </a:t>
            </a:r>
            <a:r>
              <a:rPr lang="ru-RU" sz="2400" dirty="0"/>
              <a:t>человек или </a:t>
            </a:r>
            <a:r>
              <a:rPr lang="ru-RU" sz="2400" dirty="0" smtClean="0"/>
              <a:t>23,68%, </a:t>
            </a:r>
            <a:r>
              <a:rPr lang="ru-RU" sz="2400" dirty="0"/>
              <a:t>в возрасте 41-45 лет приняло участие </a:t>
            </a:r>
            <a:r>
              <a:rPr lang="ru-RU" sz="2400" dirty="0" smtClean="0"/>
              <a:t>42 </a:t>
            </a:r>
            <a:r>
              <a:rPr lang="ru-RU" sz="2400" dirty="0"/>
              <a:t>человека или </a:t>
            </a:r>
            <a:r>
              <a:rPr lang="ru-RU" sz="2400" dirty="0" smtClean="0"/>
              <a:t>36,84%, </a:t>
            </a:r>
            <a:r>
              <a:rPr lang="ru-RU" sz="2400" dirty="0"/>
              <a:t>в возрасте 46-50 лет </a:t>
            </a:r>
            <a:r>
              <a:rPr lang="ru-RU" sz="2400" dirty="0" smtClean="0"/>
              <a:t>23 </a:t>
            </a:r>
            <a:r>
              <a:rPr lang="ru-RU" sz="2400" dirty="0"/>
              <a:t>человек или </a:t>
            </a:r>
            <a:r>
              <a:rPr lang="ru-RU" sz="2400" dirty="0" smtClean="0"/>
              <a:t>20,18%, </a:t>
            </a:r>
            <a:r>
              <a:rPr lang="ru-RU" sz="2400" dirty="0"/>
              <a:t>в возрасте 51-55 лет </a:t>
            </a:r>
            <a:r>
              <a:rPr lang="ru-RU" sz="2400" dirty="0" smtClean="0"/>
              <a:t>22 </a:t>
            </a:r>
            <a:r>
              <a:rPr lang="ru-RU" sz="2400" dirty="0"/>
              <a:t>человек или </a:t>
            </a:r>
            <a:r>
              <a:rPr lang="ru-RU" sz="2400" dirty="0" smtClean="0"/>
              <a:t>19,30%.</a:t>
            </a:r>
            <a:endParaRPr lang="ru-RU" sz="2400" dirty="0"/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D0C848-AD8F-4D20-BE94-116192AD93A5}"/>
              </a:ext>
            </a:extLst>
          </p:cNvPr>
          <p:cNvSpPr/>
          <p:nvPr/>
        </p:nvSpPr>
        <p:spPr>
          <a:xfrm>
            <a:off x="932577" y="1168357"/>
            <a:ext cx="8706373" cy="752475"/>
          </a:xfrm>
          <a:prstGeom prst="rect">
            <a:avLst/>
          </a:prstGeom>
          <a:solidFill>
            <a:srgbClr val="FAB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4702" y="885039"/>
            <a:ext cx="7782186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Описание группы респондентов</a:t>
            </a:r>
          </a:p>
        </p:txBody>
      </p:sp>
    </p:spTree>
    <p:extLst>
      <p:ext uri="{BB962C8B-B14F-4D97-AF65-F5344CB8AC3E}">
        <p14:creationId xmlns:p14="http://schemas.microsoft.com/office/powerpoint/2010/main" val="1029710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0770" y="4547143"/>
            <a:ext cx="116069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Для анализа я выбрала наиболее часто встречающиеся одинаковые ответы. Из диаграммы мы видим, что важная ценность в возрастной категории 41-45 лет – это </a:t>
            </a:r>
            <a:r>
              <a:rPr lang="ru-RU" sz="1600" dirty="0"/>
              <a:t>уважение (взаимоуважение, взаимопонимание, взаимовыручка</a:t>
            </a:r>
            <a:r>
              <a:rPr lang="ru-RU" sz="1600" dirty="0" smtClean="0"/>
              <a:t>), так ответили 16 человек или 43,24%, на втором месте верность, так ответили 6 человек или 42,86%. В возрастной категории 46-50 лет честность стоит на первом месте, так ответили 11 человек или 25%.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Удивительно, но в возрастных категориях 46-50 лет и 51-55 лет отмечена тенденция снижения показателей, почти в 2 раза по отношению к возрастным категориям 36-40 лет и 41-45 лет.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Можно сделать вывод, что опрошенные люди считают важным ценности в дружбе и отношениях такие как – верность, доверие, честность</a:t>
            </a:r>
            <a:r>
              <a:rPr lang="ru-RU" sz="1600" dirty="0"/>
              <a:t>, уважение </a:t>
            </a:r>
            <a:r>
              <a:rPr lang="ru-RU" sz="1600" dirty="0" smtClean="0"/>
              <a:t>(взаимоуважение</a:t>
            </a:r>
            <a:r>
              <a:rPr lang="ru-RU" sz="1600" dirty="0"/>
              <a:t>, взаимопонимание, взаимовыручка</a:t>
            </a:r>
            <a:r>
              <a:rPr lang="ru-RU" sz="1600" dirty="0" smtClean="0"/>
              <a:t>), искренность/открытость.</a:t>
            </a:r>
            <a:endParaRPr lang="ru-RU" sz="1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87D407-9BED-42AD-B141-4001143B7DC8}"/>
              </a:ext>
            </a:extLst>
          </p:cNvPr>
          <p:cNvSpPr/>
          <p:nvPr/>
        </p:nvSpPr>
        <p:spPr>
          <a:xfrm>
            <a:off x="337527" y="92751"/>
            <a:ext cx="450100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527" y="-187580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данных*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8925408"/>
              </p:ext>
            </p:extLst>
          </p:nvPr>
        </p:nvGraphicFramePr>
        <p:xfrm>
          <a:off x="366693" y="687473"/>
          <a:ext cx="6382450" cy="3989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6889" y="2122611"/>
            <a:ext cx="5139974" cy="143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81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527" y="4868331"/>
            <a:ext cx="116069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Для анализа я выбрала наиболее часто встречающиеся одинаковые ответы. Из диаграммы мы видим, что важная ценность в возрастной категории 41-45 лет – это доверие, так ответили 18 человек, или 48,65%. Однако в возрастной категории 51-55 лет так считают только 3 человека и это 8,11%.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Удивительно, но в возрастных категориях 46-50 лет и 51-55 лет любовь стоит на последнем месте, так ответили 5 и 8 человек соответственно.</a:t>
            </a:r>
            <a:endParaRPr lang="ru-RU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Можно сделать вывод, что опрошенные люди считают важным ценности для семейных отношений такие как – любовь, уважение, взаимопонимание, доверие  и честность.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87D407-9BED-42AD-B141-4001143B7DC8}"/>
              </a:ext>
            </a:extLst>
          </p:cNvPr>
          <p:cNvSpPr/>
          <p:nvPr/>
        </p:nvSpPr>
        <p:spPr>
          <a:xfrm>
            <a:off x="337527" y="92751"/>
            <a:ext cx="450100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527" y="-187580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данных*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7624" y="2185852"/>
            <a:ext cx="4569188" cy="1392963"/>
          </a:xfrm>
          <a:prstGeom prst="rect">
            <a:avLst/>
          </a:prstGeom>
        </p:spPr>
      </p:pic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9988245"/>
              </p:ext>
            </p:extLst>
          </p:nvPr>
        </p:nvGraphicFramePr>
        <p:xfrm>
          <a:off x="337527" y="853273"/>
          <a:ext cx="6892534" cy="4015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645592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527" y="4653949"/>
            <a:ext cx="116069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Для анализа я выбрала наиболее часто встречающиеся одинаковые ответы. Из диаграммы мы видим, что в возрастной категории 41-45 лет опрощенные считают, что вера устарела – так ответили 3 человека. Но так не считают опрошенные из возрастных категорий 36-40 лет и 46-50 лет. Так же отмечаю, что 52 опрошенных или 46%, считают что нет устаревших или не актуальных ценностей.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Следует отметить, что на возрастную категорию 51-55 лет влияет общественное мнение, и не считают его устаревшим.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Можно сделать вывод, что опрошенные люди считают что ценности не устаревают и не становятся неактуальными.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87D407-9BED-42AD-B141-4001143B7DC8}"/>
              </a:ext>
            </a:extLst>
          </p:cNvPr>
          <p:cNvSpPr/>
          <p:nvPr/>
        </p:nvSpPr>
        <p:spPr>
          <a:xfrm>
            <a:off x="337527" y="92751"/>
            <a:ext cx="450100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527" y="-187580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данных*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0529894"/>
              </p:ext>
            </p:extLst>
          </p:nvPr>
        </p:nvGraphicFramePr>
        <p:xfrm>
          <a:off x="385219" y="763869"/>
          <a:ext cx="6677431" cy="4062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0341" y="2189072"/>
            <a:ext cx="4834095" cy="186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527" y="4868331"/>
            <a:ext cx="116069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Из диаграммы мы видим, что опрашиваемые люди всех возрастных категорий считают важным сохранение традиционных ценностей, так ответили 101 человек или 88,60% всех опрошенных.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Стоит отметить что в возрастных категориях 36-40 лет и 41-45 лет – 2 человека или 1,75% не считаю важным сохранение традиционных ценностей.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Можно сделать вывод, что опрошенные люди считают важным сохранение традиционных ценностей.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87D407-9BED-42AD-B141-4001143B7DC8}"/>
              </a:ext>
            </a:extLst>
          </p:cNvPr>
          <p:cNvSpPr/>
          <p:nvPr/>
        </p:nvSpPr>
        <p:spPr>
          <a:xfrm>
            <a:off x="337527" y="92751"/>
            <a:ext cx="450100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527" y="-187580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данных*</a:t>
            </a: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1680166"/>
              </p:ext>
            </p:extLst>
          </p:nvPr>
        </p:nvGraphicFramePr>
        <p:xfrm>
          <a:off x="366692" y="954797"/>
          <a:ext cx="6304074" cy="381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1287" y="1793966"/>
            <a:ext cx="5173150" cy="189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35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527" y="4868331"/>
            <a:ext cx="116069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Из диаграммы мы видим, что во всех возрастных категориях самореализация и социальное призвание равно важны, так ответили 75 человек или 65,79%.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Однако стоит отметить, что в возрастной категории 36-40 лет не важно Социальное признание. А в возрастных категориях 41-55 лет социальное признание менее важно, чем самореализация.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Можно сделать вывод, что самореализация и социальное признание равно важны для опрошенных людей.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87D407-9BED-42AD-B141-4001143B7DC8}"/>
              </a:ext>
            </a:extLst>
          </p:cNvPr>
          <p:cNvSpPr/>
          <p:nvPr/>
        </p:nvSpPr>
        <p:spPr>
          <a:xfrm>
            <a:off x="337527" y="92751"/>
            <a:ext cx="450100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527" y="-187580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данных*</a:t>
            </a: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677128"/>
              </p:ext>
            </p:extLst>
          </p:nvPr>
        </p:nvGraphicFramePr>
        <p:xfrm>
          <a:off x="337526" y="954797"/>
          <a:ext cx="6098107" cy="3808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7978" y="1931339"/>
            <a:ext cx="4447584" cy="242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8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161DC0-89F2-4DCD-A9BC-1A133F06E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BBA775E-0BBE-4B0C-9F01-173DF09B7331}"/>
              </a:ext>
            </a:extLst>
          </p:cNvPr>
          <p:cNvSpPr/>
          <p:nvPr/>
        </p:nvSpPr>
        <p:spPr>
          <a:xfrm>
            <a:off x="662731" y="2054140"/>
            <a:ext cx="10293292" cy="45260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3022629-2338-4AC0-A865-99546BBBA000}"/>
              </a:ext>
            </a:extLst>
          </p:cNvPr>
          <p:cNvSpPr/>
          <p:nvPr/>
        </p:nvSpPr>
        <p:spPr>
          <a:xfrm>
            <a:off x="838200" y="365125"/>
            <a:ext cx="8706373" cy="1325563"/>
          </a:xfrm>
          <a:prstGeom prst="rect">
            <a:avLst/>
          </a:prstGeom>
          <a:solidFill>
            <a:srgbClr val="FAB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369" y="365125"/>
            <a:ext cx="6502167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Рекомендации </a:t>
            </a:r>
            <a:br>
              <a:rPr lang="ru-RU" sz="4000" b="1" dirty="0">
                <a:solidFill>
                  <a:schemeClr val="bg1"/>
                </a:solidFill>
              </a:rPr>
            </a:br>
            <a:r>
              <a:rPr lang="ru-RU" sz="4000" b="1" dirty="0">
                <a:solidFill>
                  <a:schemeClr val="bg1"/>
                </a:solidFill>
              </a:rPr>
              <a:t>по результатам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731" y="1985009"/>
            <a:ext cx="10050710" cy="435133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Результаты </a:t>
            </a:r>
            <a:r>
              <a:rPr lang="ru-RU" dirty="0"/>
              <a:t>исследования позволяют сделать вывод, </a:t>
            </a:r>
            <a:r>
              <a:rPr lang="ru-RU" dirty="0" smtClean="0"/>
              <a:t>что интересы и ценности схожи во всех возрастных категориях. Так </a:t>
            </a:r>
            <a:r>
              <a:rPr lang="ru-RU" dirty="0"/>
              <a:t>опрошенные люди </a:t>
            </a:r>
            <a:r>
              <a:rPr lang="ru-RU" dirty="0" smtClean="0"/>
              <a:t>считают:</a:t>
            </a:r>
          </a:p>
          <a:p>
            <a:pPr algn="just">
              <a:buFontTx/>
              <a:buChar char="-"/>
            </a:pPr>
            <a:r>
              <a:rPr lang="ru-RU" dirty="0" smtClean="0"/>
              <a:t>важным </a:t>
            </a:r>
            <a:r>
              <a:rPr lang="ru-RU" dirty="0"/>
              <a:t>ценности в дружбе и отношениях такие как – верность, доверие, честность, уважение (взаимоуважение, взаимопонимание, взаимовыручка), </a:t>
            </a:r>
            <a:r>
              <a:rPr lang="ru-RU" dirty="0" smtClean="0"/>
              <a:t>искренность/открытость; </a:t>
            </a:r>
          </a:p>
          <a:p>
            <a:pPr algn="just">
              <a:buFontTx/>
              <a:buChar char="-"/>
            </a:pPr>
            <a:r>
              <a:rPr lang="ru-RU" dirty="0"/>
              <a:t>ценности для семейных отношений такие как – любовь, уважение, взаимопонимание, доверие  и </a:t>
            </a:r>
            <a:r>
              <a:rPr lang="ru-RU" dirty="0" smtClean="0"/>
              <a:t>честность;</a:t>
            </a:r>
          </a:p>
          <a:p>
            <a:pPr algn="just">
              <a:buFontTx/>
              <a:buChar char="-"/>
            </a:pPr>
            <a:r>
              <a:rPr lang="ru-RU" dirty="0"/>
              <a:t>ценности не устаревают и не становятся </a:t>
            </a:r>
            <a:r>
              <a:rPr lang="ru-RU" dirty="0" smtClean="0"/>
              <a:t>неактуальными;</a:t>
            </a:r>
          </a:p>
          <a:p>
            <a:pPr algn="just">
              <a:buFontTx/>
              <a:buChar char="-"/>
            </a:pPr>
            <a:r>
              <a:rPr lang="ru-RU" dirty="0"/>
              <a:t>важным сохранение традиционных </a:t>
            </a:r>
            <a:r>
              <a:rPr lang="ru-RU" dirty="0" smtClean="0"/>
              <a:t>ценностей;</a:t>
            </a:r>
            <a:endParaRPr lang="ru-RU" sz="3200" dirty="0"/>
          </a:p>
          <a:p>
            <a:pPr algn="just">
              <a:buFontTx/>
              <a:buChar char="-"/>
            </a:pPr>
            <a:r>
              <a:rPr lang="ru-RU" dirty="0"/>
              <a:t>самореализация и социальное признание равно важны для опрошенных </a:t>
            </a:r>
            <a:r>
              <a:rPr lang="ru-RU" dirty="0" smtClean="0"/>
              <a:t>людей.</a:t>
            </a:r>
            <a:endParaRPr lang="ru-RU" dirty="0"/>
          </a:p>
          <a:p>
            <a:pPr algn="just"/>
            <a:r>
              <a:rPr lang="ru-RU" dirty="0" smtClean="0"/>
              <a:t>Это </a:t>
            </a:r>
            <a:r>
              <a:rPr lang="ru-RU" dirty="0"/>
              <a:t>позволяет говорить о </a:t>
            </a:r>
            <a:r>
              <a:rPr lang="ru-RU" dirty="0" smtClean="0"/>
              <a:t>необходимости сохранения традиционных, семейных ценностей, традиции, интересов внутри семьи, деревни, города, страны.</a:t>
            </a:r>
          </a:p>
          <a:p>
            <a:pPr algn="just"/>
            <a:r>
              <a:rPr lang="ru-RU" dirty="0" smtClean="0"/>
              <a:t>Особенно </a:t>
            </a:r>
            <a:r>
              <a:rPr lang="ru-RU" dirty="0"/>
              <a:t>важно, что </a:t>
            </a:r>
            <a:r>
              <a:rPr lang="ru-RU" dirty="0" smtClean="0"/>
              <a:t>большинство опрошенных считают, что сохранение ценностей, традиций и интересов необходимо.</a:t>
            </a:r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sz="2200" i="1" dirty="0"/>
              <a:t>Совет №1: </a:t>
            </a:r>
            <a:r>
              <a:rPr lang="ru-RU" sz="2200" i="1" dirty="0" smtClean="0"/>
              <a:t>очень полезно проводить мероприятия направленные на сохранение </a:t>
            </a:r>
            <a:r>
              <a:rPr lang="ru-RU" sz="2400" dirty="0"/>
              <a:t>традиционных, </a:t>
            </a:r>
            <a:r>
              <a:rPr lang="ru-RU" sz="2200" i="1" dirty="0"/>
              <a:t>семейных ценностей, </a:t>
            </a:r>
            <a:r>
              <a:rPr lang="ru-RU" sz="2200" i="1" dirty="0" smtClean="0"/>
              <a:t>традиции – например Семейные ценности, Семья года, Семья – 2024 и т.д.</a:t>
            </a:r>
            <a:endParaRPr lang="ru-RU" sz="2200" i="1" dirty="0"/>
          </a:p>
          <a:p>
            <a:pPr algn="just"/>
            <a:endParaRPr lang="ru-RU" sz="2200" i="1" dirty="0"/>
          </a:p>
          <a:p>
            <a:r>
              <a:rPr lang="ru-RU" sz="2200" i="1" dirty="0"/>
              <a:t>Совет №2: </a:t>
            </a:r>
            <a:r>
              <a:rPr lang="ru-RU" sz="2200" i="1" dirty="0"/>
              <a:t>кадровому блоку и профсоюзному комитету предприятий доводить информацию на планерных совещаниях с работниками, о проводимых мероприятиях и мотивировать для участия в них.</a:t>
            </a:r>
            <a:endParaRPr lang="ru-RU" sz="2200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A7F63B-22DC-4553-B6A4-8A09EF2B5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58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826</Words>
  <Application>Microsoft Office PowerPoint</Application>
  <PresentationFormat>Широкоэкранный</PresentationFormat>
  <Paragraphs>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Анализ результатов исследования</vt:lpstr>
      <vt:lpstr>Описание группы респондентов</vt:lpstr>
      <vt:lpstr>Анализ данных*</vt:lpstr>
      <vt:lpstr>Анализ данных*</vt:lpstr>
      <vt:lpstr>Анализ данных*</vt:lpstr>
      <vt:lpstr>Анализ данных*</vt:lpstr>
      <vt:lpstr>Анализ данных*</vt:lpstr>
      <vt:lpstr>Рекомендации  по результатам исследования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результатов исследования</dc:title>
  <dc:creator>Юрий Губин</dc:creator>
  <cp:lastModifiedBy>RePack by Diakov</cp:lastModifiedBy>
  <cp:revision>20</cp:revision>
  <dcterms:created xsi:type="dcterms:W3CDTF">2024-06-13T04:19:17Z</dcterms:created>
  <dcterms:modified xsi:type="dcterms:W3CDTF">2024-06-30T19:25:00Z</dcterms:modified>
</cp:coreProperties>
</file>