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2AE"/>
    <a:srgbClr val="FAB442"/>
    <a:srgbClr val="DA2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5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Как часто вы испытываете счастье?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9.3495120018158587E-2"/>
          <c:y val="0.12627317175953243"/>
          <c:w val="0.90650487998184137"/>
          <c:h val="0.71686965482318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PowerPoint]Лист1'!$A$2</c:f>
              <c:strCache>
                <c:ptCount val="1"/>
                <c:pt idx="0">
                  <c:v>36 - 40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PowerPoint]Лист1'!$B$1:$F$1</c:f>
              <c:strCache>
                <c:ptCount val="5"/>
                <c:pt idx="0">
                  <c:v>Иногда</c:v>
                </c:pt>
                <c:pt idx="1">
                  <c:v>Почти всегда</c:v>
                </c:pt>
                <c:pt idx="2">
                  <c:v>Почти никогда</c:v>
                </c:pt>
                <c:pt idx="3">
                  <c:v>Редко</c:v>
                </c:pt>
                <c:pt idx="4">
                  <c:v>Часто</c:v>
                </c:pt>
              </c:strCache>
            </c:strRef>
          </c:cat>
          <c:val>
            <c:numRef>
              <c:f>'[Диаграмма в Microsoft PowerPoint]Лист1'!$B$2:$F$2</c:f>
              <c:numCache>
                <c:formatCode>0.00%</c:formatCode>
                <c:ptCount val="5"/>
                <c:pt idx="0">
                  <c:v>0.33329999999999999</c:v>
                </c:pt>
                <c:pt idx="1">
                  <c:v>0.16669999999999999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4A-4DB8-954E-CAE81F743A67}"/>
            </c:ext>
          </c:extLst>
        </c:ser>
        <c:ser>
          <c:idx val="1"/>
          <c:order val="1"/>
          <c:tx>
            <c:strRef>
              <c:f>'[Диаграмма в Microsoft PowerPoint]Лист1'!$A$3</c:f>
              <c:strCache>
                <c:ptCount val="1"/>
                <c:pt idx="0">
                  <c:v>41 - 45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PowerPoint]Лист1'!$B$1:$F$1</c:f>
              <c:strCache>
                <c:ptCount val="5"/>
                <c:pt idx="0">
                  <c:v>Иногда</c:v>
                </c:pt>
                <c:pt idx="1">
                  <c:v>Почти всегда</c:v>
                </c:pt>
                <c:pt idx="2">
                  <c:v>Почти никогда</c:v>
                </c:pt>
                <c:pt idx="3">
                  <c:v>Редко</c:v>
                </c:pt>
                <c:pt idx="4">
                  <c:v>Часто</c:v>
                </c:pt>
              </c:strCache>
            </c:strRef>
          </c:cat>
          <c:val>
            <c:numRef>
              <c:f>'[Диаграмма в Microsoft PowerPoint]Лист1'!$B$3:$F$3</c:f>
              <c:numCache>
                <c:formatCode>0.00%</c:formatCode>
                <c:ptCount val="5"/>
                <c:pt idx="0">
                  <c:v>0.125</c:v>
                </c:pt>
                <c:pt idx="1">
                  <c:v>0.29170000000000001</c:v>
                </c:pt>
                <c:pt idx="4">
                  <c:v>0.58330000000000004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4A-4DB8-954E-CAE81F743A67}"/>
            </c:ext>
          </c:extLst>
        </c:ser>
        <c:ser>
          <c:idx val="2"/>
          <c:order val="2"/>
          <c:tx>
            <c:strRef>
              <c:f>'[Диаграмма в Microsoft PowerPoint]Лист1'!$A$4</c:f>
              <c:strCache>
                <c:ptCount val="1"/>
                <c:pt idx="0">
                  <c:v>46 - 50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8.0808080808080808E-3"/>
                  <c:y val="3.7831021437578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54A-4DB8-954E-CAE81F743A67}"/>
                </c:ext>
              </c:extLst>
            </c:dLbl>
            <c:dLbl>
              <c:idx val="4"/>
              <c:layout>
                <c:manualLayout>
                  <c:x val="0"/>
                  <c:y val="2.5220680958385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54A-4DB8-954E-CAE81F743A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PowerPoint]Лист1'!$B$1:$F$1</c:f>
              <c:strCache>
                <c:ptCount val="5"/>
                <c:pt idx="0">
                  <c:v>Иногда</c:v>
                </c:pt>
                <c:pt idx="1">
                  <c:v>Почти всегда</c:v>
                </c:pt>
                <c:pt idx="2">
                  <c:v>Почти никогда</c:v>
                </c:pt>
                <c:pt idx="3">
                  <c:v>Редко</c:v>
                </c:pt>
                <c:pt idx="4">
                  <c:v>Часто</c:v>
                </c:pt>
              </c:strCache>
            </c:strRef>
          </c:cat>
          <c:val>
            <c:numRef>
              <c:f>'[Диаграмма в Microsoft PowerPoint]Лист1'!$B$4:$F$4</c:f>
              <c:numCache>
                <c:formatCode>0.00%</c:formatCode>
                <c:ptCount val="5"/>
                <c:pt idx="0">
                  <c:v>6.25E-2</c:v>
                </c:pt>
                <c:pt idx="1">
                  <c:v>0.125</c:v>
                </c:pt>
                <c:pt idx="2">
                  <c:v>6.25E-2</c:v>
                </c:pt>
                <c:pt idx="3">
                  <c:v>6.25E-2</c:v>
                </c:pt>
                <c:pt idx="4">
                  <c:v>0.6875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4A-4DB8-954E-CAE81F743A67}"/>
            </c:ext>
          </c:extLst>
        </c:ser>
        <c:ser>
          <c:idx val="3"/>
          <c:order val="3"/>
          <c:tx>
            <c:strRef>
              <c:f>'[Диаграмма в Microsoft PowerPoint]Лист1'!$A$5</c:f>
              <c:strCache>
                <c:ptCount val="1"/>
                <c:pt idx="0">
                  <c:v>51 - 55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0202020202020202E-3"/>
                  <c:y val="2.5220680958385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54A-4DB8-954E-CAE81F743A67}"/>
                </c:ext>
              </c:extLst>
            </c:dLbl>
            <c:dLbl>
              <c:idx val="4"/>
              <c:layout>
                <c:manualLayout>
                  <c:x val="-4.0404040404041887E-3"/>
                  <c:y val="-3.78310214375788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54A-4DB8-954E-CAE81F743A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PowerPoint]Лист1'!$B$1:$F$1</c:f>
              <c:strCache>
                <c:ptCount val="5"/>
                <c:pt idx="0">
                  <c:v>Иногда</c:v>
                </c:pt>
                <c:pt idx="1">
                  <c:v>Почти всегда</c:v>
                </c:pt>
                <c:pt idx="2">
                  <c:v>Почти никогда</c:v>
                </c:pt>
                <c:pt idx="3">
                  <c:v>Редко</c:v>
                </c:pt>
                <c:pt idx="4">
                  <c:v>Часто</c:v>
                </c:pt>
              </c:strCache>
            </c:strRef>
          </c:cat>
          <c:val>
            <c:numRef>
              <c:f>'[Диаграмма в Microsoft PowerPoint]Лист1'!$B$5:$F$5</c:f>
              <c:numCache>
                <c:formatCode>0.00%</c:formatCode>
                <c:ptCount val="5"/>
                <c:pt idx="0">
                  <c:v>0.15379999999999999</c:v>
                </c:pt>
                <c:pt idx="1">
                  <c:v>7.6899999999999996E-2</c:v>
                </c:pt>
                <c:pt idx="3">
                  <c:v>7.6899999999999996E-2</c:v>
                </c:pt>
                <c:pt idx="4">
                  <c:v>0.69230000000000003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54A-4DB8-954E-CAE81F743A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2408319"/>
        <c:axId val="582409567"/>
      </c:barChart>
      <c:catAx>
        <c:axId val="582408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82409567"/>
        <c:crosses val="autoZero"/>
        <c:auto val="1"/>
        <c:lblAlgn val="ctr"/>
        <c:lblOffset val="100"/>
        <c:noMultiLvlLbl val="0"/>
      </c:catAx>
      <c:valAx>
        <c:axId val="582409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82408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Насколько вы довольны своими отношениями с близкими людьми?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Лист1!$A$11</c:f>
              <c:strCache>
                <c:ptCount val="1"/>
                <c:pt idx="0">
                  <c:v>36 - 40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Лист1!$B$10:$F$10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Лист1!$B$11:$F$11</c:f>
              <c:numCache>
                <c:formatCode>0.00%</c:formatCode>
                <c:ptCount val="5"/>
                <c:pt idx="0">
                  <c:v>0.61109999999999998</c:v>
                </c:pt>
                <c:pt idx="1">
                  <c:v>5.5599999999999997E-2</c:v>
                </c:pt>
                <c:pt idx="2">
                  <c:v>0.1111</c:v>
                </c:pt>
                <c:pt idx="4">
                  <c:v>0.22220000000000001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1D-4725-BB63-69295A175A0A}"/>
            </c:ext>
          </c:extLst>
        </c:ser>
        <c:ser>
          <c:idx val="1"/>
          <c:order val="1"/>
          <c:tx>
            <c:strRef>
              <c:f>Лист1!$A$12</c:f>
              <c:strCache>
                <c:ptCount val="1"/>
                <c:pt idx="0">
                  <c:v>41 - 45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939725505009304E-2"/>
                  <c:y val="1.2234896526011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71D-4725-BB63-69295A175A0A}"/>
                </c:ext>
              </c:extLst>
            </c:dLbl>
            <c:dLbl>
              <c:idx val="1"/>
              <c:layout>
                <c:manualLayout>
                  <c:x val="0"/>
                  <c:y val="2.7528517183526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71D-4725-BB63-69295A175A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Лист1!$B$10:$F$10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Лист1!$B$12:$F$12</c:f>
              <c:numCache>
                <c:formatCode>0.00%</c:formatCode>
                <c:ptCount val="5"/>
                <c:pt idx="0">
                  <c:v>0.58330000000000004</c:v>
                </c:pt>
                <c:pt idx="1">
                  <c:v>4.1700000000000001E-2</c:v>
                </c:pt>
                <c:pt idx="2">
                  <c:v>0.25</c:v>
                </c:pt>
                <c:pt idx="4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1D-4725-BB63-69295A175A0A}"/>
            </c:ext>
          </c:extLst>
        </c:ser>
        <c:ser>
          <c:idx val="2"/>
          <c:order val="2"/>
          <c:tx>
            <c:strRef>
              <c:f>Лист1!$A$13</c:f>
              <c:strCache>
                <c:ptCount val="1"/>
                <c:pt idx="0">
                  <c:v>46 - 50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9741680735754263E-3"/>
                  <c:y val="1.83523447890178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71D-4725-BB63-69295A175A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Лист1!$B$10:$F$10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Лист1!$B$13:$F$13</c:f>
              <c:numCache>
                <c:formatCode>0.00%</c:formatCode>
                <c:ptCount val="5"/>
                <c:pt idx="0">
                  <c:v>0.5625</c:v>
                </c:pt>
                <c:pt idx="1">
                  <c:v>6.25E-2</c:v>
                </c:pt>
                <c:pt idx="2">
                  <c:v>0.1875</c:v>
                </c:pt>
                <c:pt idx="4">
                  <c:v>0.1875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1D-4725-BB63-69295A175A0A}"/>
            </c:ext>
          </c:extLst>
        </c:ser>
        <c:ser>
          <c:idx val="3"/>
          <c:order val="3"/>
          <c:tx>
            <c:strRef>
              <c:f>Лист1!$A$14</c:f>
              <c:strCache>
                <c:ptCount val="1"/>
                <c:pt idx="0">
                  <c:v>51 - 55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Лист1!$B$10:$F$10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Лист1!$B$14:$F$14</c:f>
              <c:numCache>
                <c:formatCode>0.00%</c:formatCode>
                <c:ptCount val="5"/>
                <c:pt idx="0">
                  <c:v>0.46150000000000002</c:v>
                </c:pt>
                <c:pt idx="1">
                  <c:v>7.6899999999999996E-2</c:v>
                </c:pt>
                <c:pt idx="2">
                  <c:v>7.6899999999999996E-2</c:v>
                </c:pt>
                <c:pt idx="3">
                  <c:v>7.6899999999999996E-2</c:v>
                </c:pt>
                <c:pt idx="4">
                  <c:v>0.30769999999999997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1D-4725-BB63-69295A175A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07475423"/>
        <c:axId val="2007477503"/>
      </c:barChart>
      <c:catAx>
        <c:axId val="2007475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7477503"/>
        <c:crosses val="autoZero"/>
        <c:auto val="1"/>
        <c:lblAlgn val="ctr"/>
        <c:lblOffset val="100"/>
        <c:noMultiLvlLbl val="0"/>
      </c:catAx>
      <c:valAx>
        <c:axId val="2007477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7475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Чувствуете ли вы себя свободным и независимым?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Лист1!$A$20</c:f>
              <c:strCache>
                <c:ptCount val="1"/>
                <c:pt idx="0">
                  <c:v>36 - 40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Лист1!$B$19:$F$19</c:f>
              <c:strCache>
                <c:ptCount val="5"/>
                <c:pt idx="0">
                  <c:v>Да, чувствую</c:v>
                </c:pt>
                <c:pt idx="1">
                  <c:v>Не очень чувствую</c:v>
                </c:pt>
                <c:pt idx="2">
                  <c:v>Очень чувствую</c:v>
                </c:pt>
                <c:pt idx="3">
                  <c:v>Скорее да, чем нет</c:v>
                </c:pt>
                <c:pt idx="4">
                  <c:v>Совсем не чувствую</c:v>
                </c:pt>
              </c:strCache>
            </c:strRef>
          </c:cat>
          <c:val>
            <c:numRef>
              <c:f>Лист1!$B$20:$F$20</c:f>
              <c:numCache>
                <c:formatCode>0.00%</c:formatCode>
                <c:ptCount val="5"/>
                <c:pt idx="0">
                  <c:v>0.33329999999999999</c:v>
                </c:pt>
                <c:pt idx="1">
                  <c:v>0.16669999999999999</c:v>
                </c:pt>
                <c:pt idx="2">
                  <c:v>0.1111</c:v>
                </c:pt>
                <c:pt idx="3">
                  <c:v>0.38890000000000002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96-4E6A-8249-972DF20B4F3E}"/>
            </c:ext>
          </c:extLst>
        </c:ser>
        <c:ser>
          <c:idx val="1"/>
          <c:order val="1"/>
          <c:tx>
            <c:strRef>
              <c:f>Лист1!$A$21</c:f>
              <c:strCache>
                <c:ptCount val="1"/>
                <c:pt idx="0">
                  <c:v>41 - 45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Лист1!$B$19:$F$19</c:f>
              <c:strCache>
                <c:ptCount val="5"/>
                <c:pt idx="0">
                  <c:v>Да, чувствую</c:v>
                </c:pt>
                <c:pt idx="1">
                  <c:v>Не очень чувствую</c:v>
                </c:pt>
                <c:pt idx="2">
                  <c:v>Очень чувствую</c:v>
                </c:pt>
                <c:pt idx="3">
                  <c:v>Скорее да, чем нет</c:v>
                </c:pt>
                <c:pt idx="4">
                  <c:v>Совсем не чувствую</c:v>
                </c:pt>
              </c:strCache>
            </c:strRef>
          </c:cat>
          <c:val>
            <c:numRef>
              <c:f>Лист1!$B$21:$F$21</c:f>
              <c:numCache>
                <c:formatCode>0.00%</c:formatCode>
                <c:ptCount val="5"/>
                <c:pt idx="0">
                  <c:v>0.54169999999999996</c:v>
                </c:pt>
                <c:pt idx="1">
                  <c:v>8.3299999999999999E-2</c:v>
                </c:pt>
                <c:pt idx="2">
                  <c:v>4.1700000000000001E-2</c:v>
                </c:pt>
                <c:pt idx="3">
                  <c:v>0.33329999999999999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96-4E6A-8249-972DF20B4F3E}"/>
            </c:ext>
          </c:extLst>
        </c:ser>
        <c:ser>
          <c:idx val="2"/>
          <c:order val="2"/>
          <c:tx>
            <c:strRef>
              <c:f>Лист1!$A$22</c:f>
              <c:strCache>
                <c:ptCount val="1"/>
                <c:pt idx="0">
                  <c:v>46 - 50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Лист1!$B$19:$F$19</c:f>
              <c:strCache>
                <c:ptCount val="5"/>
                <c:pt idx="0">
                  <c:v>Да, чувствую</c:v>
                </c:pt>
                <c:pt idx="1">
                  <c:v>Не очень чувствую</c:v>
                </c:pt>
                <c:pt idx="2">
                  <c:v>Очень чувствую</c:v>
                </c:pt>
                <c:pt idx="3">
                  <c:v>Скорее да, чем нет</c:v>
                </c:pt>
                <c:pt idx="4">
                  <c:v>Совсем не чувствую</c:v>
                </c:pt>
              </c:strCache>
            </c:strRef>
          </c:cat>
          <c:val>
            <c:numRef>
              <c:f>Лист1!$B$22:$F$22</c:f>
              <c:numCache>
                <c:formatCode>0.00%</c:formatCode>
                <c:ptCount val="5"/>
                <c:pt idx="0">
                  <c:v>0.375</c:v>
                </c:pt>
                <c:pt idx="1">
                  <c:v>0.125</c:v>
                </c:pt>
                <c:pt idx="2">
                  <c:v>6.25E-2</c:v>
                </c:pt>
                <c:pt idx="3">
                  <c:v>0.4375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96-4E6A-8249-972DF20B4F3E}"/>
            </c:ext>
          </c:extLst>
        </c:ser>
        <c:ser>
          <c:idx val="3"/>
          <c:order val="3"/>
          <c:tx>
            <c:strRef>
              <c:f>Лист1!$A$23</c:f>
              <c:strCache>
                <c:ptCount val="1"/>
                <c:pt idx="0">
                  <c:v>51 - 55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6327135107171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F96-4E6A-8249-972DF20B4F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Лист1!$B$19:$F$19</c:f>
              <c:strCache>
                <c:ptCount val="5"/>
                <c:pt idx="0">
                  <c:v>Да, чувствую</c:v>
                </c:pt>
                <c:pt idx="1">
                  <c:v>Не очень чувствую</c:v>
                </c:pt>
                <c:pt idx="2">
                  <c:v>Очень чувствую</c:v>
                </c:pt>
                <c:pt idx="3">
                  <c:v>Скорее да, чем нет</c:v>
                </c:pt>
                <c:pt idx="4">
                  <c:v>Совсем не чувствую</c:v>
                </c:pt>
              </c:strCache>
            </c:strRef>
          </c:cat>
          <c:val>
            <c:numRef>
              <c:f>Лист1!$B$23:$F$23</c:f>
              <c:numCache>
                <c:formatCode>General</c:formatCode>
                <c:ptCount val="5"/>
                <c:pt idx="0" formatCode="0.00%">
                  <c:v>0.3846</c:v>
                </c:pt>
                <c:pt idx="3" formatCode="0.00%">
                  <c:v>0.46150000000000002</c:v>
                </c:pt>
                <c:pt idx="4" formatCode="0.00%">
                  <c:v>0.15379999999999999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F96-4E6A-8249-972DF20B4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4861359"/>
        <c:axId val="2064858031"/>
      </c:barChart>
      <c:catAx>
        <c:axId val="2064861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4858031"/>
        <c:crosses val="autoZero"/>
        <c:auto val="1"/>
        <c:lblAlgn val="ctr"/>
        <c:lblOffset val="100"/>
        <c:noMultiLvlLbl val="0"/>
      </c:catAx>
      <c:valAx>
        <c:axId val="2064858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4861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Насколько вы довольны своим физическим здоровьем?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Лист1!$A$28</c:f>
              <c:strCache>
                <c:ptCount val="1"/>
                <c:pt idx="0">
                  <c:v>36 - 40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Лист1!$B$27:$F$27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Лист1!$B$28:$F$28</c:f>
              <c:numCache>
                <c:formatCode>0.00%</c:formatCode>
                <c:ptCount val="5"/>
                <c:pt idx="0">
                  <c:v>0.27779999999999999</c:v>
                </c:pt>
                <c:pt idx="1">
                  <c:v>0.22220000000000001</c:v>
                </c:pt>
                <c:pt idx="2">
                  <c:v>5.5599999999999997E-2</c:v>
                </c:pt>
                <c:pt idx="4">
                  <c:v>0.44440000000000002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FC-4096-9002-50FD0EB285FF}"/>
            </c:ext>
          </c:extLst>
        </c:ser>
        <c:ser>
          <c:idx val="1"/>
          <c:order val="1"/>
          <c:tx>
            <c:strRef>
              <c:f>Лист1!$A$29</c:f>
              <c:strCache>
                <c:ptCount val="1"/>
                <c:pt idx="0">
                  <c:v>41 - 45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Лист1!$B$27:$F$27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Лист1!$B$29:$F$29</c:f>
              <c:numCache>
                <c:formatCode>0.00%</c:formatCode>
                <c:ptCount val="5"/>
                <c:pt idx="0">
                  <c:v>0.25</c:v>
                </c:pt>
                <c:pt idx="1">
                  <c:v>0.20830000000000001</c:v>
                </c:pt>
                <c:pt idx="2">
                  <c:v>0.125</c:v>
                </c:pt>
                <c:pt idx="4">
                  <c:v>0.41670000000000001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FC-4096-9002-50FD0EB285FF}"/>
            </c:ext>
          </c:extLst>
        </c:ser>
        <c:ser>
          <c:idx val="2"/>
          <c:order val="2"/>
          <c:tx>
            <c:strRef>
              <c:f>Лист1!$A$30</c:f>
              <c:strCache>
                <c:ptCount val="1"/>
                <c:pt idx="0">
                  <c:v>46 - 50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2168942379776556E-3"/>
                  <c:y val="3.2427417764721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0FC-4096-9002-50FD0EB285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Лист1!$B$27:$F$27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Лист1!$B$30:$F$30</c:f>
              <c:numCache>
                <c:formatCode>0.00%</c:formatCode>
                <c:ptCount val="5"/>
                <c:pt idx="0">
                  <c:v>0.25</c:v>
                </c:pt>
                <c:pt idx="1">
                  <c:v>0.375</c:v>
                </c:pt>
                <c:pt idx="4">
                  <c:v>0.375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FC-4096-9002-50FD0EB285FF}"/>
            </c:ext>
          </c:extLst>
        </c:ser>
        <c:ser>
          <c:idx val="3"/>
          <c:order val="3"/>
          <c:tx>
            <c:strRef>
              <c:f>Лист1!$A$31</c:f>
              <c:strCache>
                <c:ptCount val="1"/>
                <c:pt idx="0">
                  <c:v>51 - 55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Лист1!$B$27:$F$27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Лист1!$B$31:$F$31</c:f>
              <c:numCache>
                <c:formatCode>0.00%</c:formatCode>
                <c:ptCount val="5"/>
                <c:pt idx="0">
                  <c:v>0.15379999999999999</c:v>
                </c:pt>
                <c:pt idx="1">
                  <c:v>0.15379999999999999</c:v>
                </c:pt>
                <c:pt idx="3">
                  <c:v>7.6899999999999996E-2</c:v>
                </c:pt>
                <c:pt idx="4">
                  <c:v>0.61539999999999995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FC-4096-9002-50FD0EB28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0714655"/>
        <c:axId val="2060715071"/>
      </c:barChart>
      <c:catAx>
        <c:axId val="2060714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0715071"/>
        <c:crosses val="autoZero"/>
        <c:auto val="1"/>
        <c:lblAlgn val="ctr"/>
        <c:lblOffset val="100"/>
        <c:noMultiLvlLbl val="0"/>
      </c:catAx>
      <c:valAx>
        <c:axId val="2060715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0714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Насколько вы довольны своим уровнем дохода и материальным благополучием?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Лист1!$A$37</c:f>
              <c:strCache>
                <c:ptCount val="1"/>
                <c:pt idx="0">
                  <c:v>36 - 40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Лист1!$B$36:$F$36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Лист1!$B$37:$F$37</c:f>
              <c:numCache>
                <c:formatCode>0.00%</c:formatCode>
                <c:ptCount val="5"/>
                <c:pt idx="0">
                  <c:v>0.27779999999999999</c:v>
                </c:pt>
                <c:pt idx="1">
                  <c:v>0.33329999999999999</c:v>
                </c:pt>
                <c:pt idx="4">
                  <c:v>0.38890000000000002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27-42FA-8B39-AC46C667B8D8}"/>
            </c:ext>
          </c:extLst>
        </c:ser>
        <c:ser>
          <c:idx val="1"/>
          <c:order val="1"/>
          <c:tx>
            <c:strRef>
              <c:f>Лист1!$A$38</c:f>
              <c:strCache>
                <c:ptCount val="1"/>
                <c:pt idx="0">
                  <c:v>41 - 45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Лист1!$B$36:$F$36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Лист1!$B$38:$F$38</c:f>
              <c:numCache>
                <c:formatCode>0.00%</c:formatCode>
                <c:ptCount val="5"/>
                <c:pt idx="0">
                  <c:v>0.16669999999999999</c:v>
                </c:pt>
                <c:pt idx="1">
                  <c:v>0.25</c:v>
                </c:pt>
                <c:pt idx="2">
                  <c:v>4.1700000000000001E-2</c:v>
                </c:pt>
                <c:pt idx="3">
                  <c:v>4.1700000000000001E-2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27-42FA-8B39-AC46C667B8D8}"/>
            </c:ext>
          </c:extLst>
        </c:ser>
        <c:ser>
          <c:idx val="2"/>
          <c:order val="2"/>
          <c:tx>
            <c:strRef>
              <c:f>Лист1!$A$39</c:f>
              <c:strCache>
                <c:ptCount val="1"/>
                <c:pt idx="0">
                  <c:v>46 - 50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Лист1!$B$36:$F$36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Лист1!$B$39:$F$39</c:f>
              <c:numCache>
                <c:formatCode>0.00%</c:formatCode>
                <c:ptCount val="5"/>
                <c:pt idx="0">
                  <c:v>6.25E-2</c:v>
                </c:pt>
                <c:pt idx="1">
                  <c:v>0.3125</c:v>
                </c:pt>
                <c:pt idx="4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27-42FA-8B39-AC46C667B8D8}"/>
            </c:ext>
          </c:extLst>
        </c:ser>
        <c:ser>
          <c:idx val="3"/>
          <c:order val="3"/>
          <c:tx>
            <c:strRef>
              <c:f>Лист1!$A$40</c:f>
              <c:strCache>
                <c:ptCount val="1"/>
                <c:pt idx="0">
                  <c:v>51 - 55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6643759049042882E-2"/>
                  <c:y val="7.11816176555073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F27-42FA-8B39-AC46C667B8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Лист1!$B$36:$F$36</c:f>
              <c:strCache>
                <c:ptCount val="5"/>
                <c:pt idx="0">
                  <c:v>Достаточно довольны</c:v>
                </c:pt>
                <c:pt idx="1">
                  <c:v>Не очень довольны</c:v>
                </c:pt>
                <c:pt idx="2">
                  <c:v>Очень довольны</c:v>
                </c:pt>
                <c:pt idx="3">
                  <c:v>Совсем не довольны</c:v>
                </c:pt>
                <c:pt idx="4">
                  <c:v>Удовлетворены</c:v>
                </c:pt>
              </c:strCache>
            </c:strRef>
          </c:cat>
          <c:val>
            <c:numRef>
              <c:f>Лист1!$B$40:$F$40</c:f>
              <c:numCache>
                <c:formatCode>0.00%</c:formatCode>
                <c:ptCount val="5"/>
                <c:pt idx="0">
                  <c:v>7.6899999999999996E-2</c:v>
                </c:pt>
                <c:pt idx="1">
                  <c:v>0.30769999999999997</c:v>
                </c:pt>
                <c:pt idx="3">
                  <c:v>7.6899999999999996E-2</c:v>
                </c:pt>
                <c:pt idx="4">
                  <c:v>0.53849999999999998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27-42FA-8B39-AC46C667B8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57689167"/>
        <c:axId val="2060713407"/>
      </c:barChart>
      <c:catAx>
        <c:axId val="20576891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0713407"/>
        <c:crosses val="autoZero"/>
        <c:auto val="1"/>
        <c:lblAlgn val="ctr"/>
        <c:lblOffset val="100"/>
        <c:noMultiLvlLbl val="0"/>
      </c:catAx>
      <c:valAx>
        <c:axId val="20607134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57689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956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5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20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668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00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85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03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90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29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1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895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44771-9512-4D12-B72F-C731F7EFCD99}" type="datetimeFigureOut">
              <a:rPr lang="ru-RU" smtClean="0"/>
              <a:t>30.06.2024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A6587-D425-46F3-ACD4-85EAF8EC4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227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DA2638"/>
                </a:solidFill>
              </a:rPr>
              <a:t>Анализ результатов исследования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917658"/>
            <a:ext cx="9144000" cy="1340141"/>
          </a:xfrm>
        </p:spPr>
        <p:txBody>
          <a:bodyPr>
            <a:normAutofit fontScale="92500" lnSpcReduction="10000"/>
          </a:bodyPr>
          <a:lstStyle/>
          <a:p>
            <a:r>
              <a:rPr lang="ru-RU" sz="4800" b="1" dirty="0">
                <a:solidFill>
                  <a:srgbClr val="1972AE"/>
                </a:solidFill>
              </a:rPr>
              <a:t>Опрос №</a:t>
            </a:r>
            <a:r>
              <a:rPr lang="ru-RU" sz="4800" b="1" dirty="0" smtClean="0">
                <a:solidFill>
                  <a:srgbClr val="1972AE"/>
                </a:solidFill>
              </a:rPr>
              <a:t>_48_</a:t>
            </a:r>
          </a:p>
          <a:p>
            <a:r>
              <a:rPr lang="ru-RU" sz="4800" b="1" dirty="0" smtClean="0">
                <a:solidFill>
                  <a:srgbClr val="1972AE"/>
                </a:solidFill>
              </a:rPr>
              <a:t>Макарова Анна Николаевна </a:t>
            </a:r>
            <a:r>
              <a:rPr lang="en-US" sz="4800" b="1" dirty="0" smtClean="0">
                <a:solidFill>
                  <a:srgbClr val="1972AE"/>
                </a:solidFill>
              </a:rPr>
              <a:t>id31868</a:t>
            </a:r>
            <a:endParaRPr lang="ru-RU" sz="4800" b="1" dirty="0">
              <a:solidFill>
                <a:srgbClr val="1972AE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56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953A2B-3323-46FF-B2D1-5909A1E01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83A1D4-3546-4CC1-BFCE-7F7D6A792E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DF08025-BC85-4B41-8AE6-95139227B9EE}"/>
              </a:ext>
            </a:extLst>
          </p:cNvPr>
          <p:cNvSpPr/>
          <p:nvPr/>
        </p:nvSpPr>
        <p:spPr>
          <a:xfrm>
            <a:off x="1023457" y="1690688"/>
            <a:ext cx="9873841" cy="4889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4702" y="2756802"/>
            <a:ext cx="9149592" cy="3149047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моем опросе «Индекс счастья» на основе предложенных вопросов приняло участие 71 человек.</a:t>
            </a:r>
            <a:endParaRPr lang="ru-RU" sz="2000" dirty="0"/>
          </a:p>
          <a:p>
            <a:r>
              <a:rPr lang="ru-RU" sz="2000" dirty="0"/>
              <a:t>Сегментирование целевой аудитории </a:t>
            </a:r>
            <a:r>
              <a:rPr lang="ru-RU" sz="2000" dirty="0" smtClean="0"/>
              <a:t>(в опросе приняло участие 7,1% мужчин или 10 человек и 92,9% женщины или 61 человек).</a:t>
            </a:r>
          </a:p>
          <a:p>
            <a:r>
              <a:rPr lang="ru-RU" sz="2000" dirty="0" smtClean="0"/>
              <a:t>При анализе респондентов мы видим что, в возрасте 36-40 лет приняло участие 18 человек или 25,35%, в возрасте 41-45 лет приняло участие 24 человека или 33,80%, в возрасте 46-50 лет 16 человек или 22,54%, в возрасте 51-55 лет 13 человек или 18,31%.</a:t>
            </a:r>
            <a:endParaRPr lang="ru-RU" sz="20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D0C848-AD8F-4D20-BE94-116192AD93A5}"/>
              </a:ext>
            </a:extLst>
          </p:cNvPr>
          <p:cNvSpPr/>
          <p:nvPr/>
        </p:nvSpPr>
        <p:spPr>
          <a:xfrm>
            <a:off x="932577" y="1168357"/>
            <a:ext cx="8706373" cy="752475"/>
          </a:xfrm>
          <a:prstGeom prst="rect">
            <a:avLst/>
          </a:prstGeom>
          <a:solidFill>
            <a:srgbClr val="FAB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4702" y="885039"/>
            <a:ext cx="7782186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Описание группы респондентов</a:t>
            </a:r>
          </a:p>
        </p:txBody>
      </p:sp>
    </p:spTree>
    <p:extLst>
      <p:ext uri="{BB962C8B-B14F-4D97-AF65-F5344CB8AC3E}">
        <p14:creationId xmlns:p14="http://schemas.microsoft.com/office/powerpoint/2010/main" val="1029710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527" y="4868331"/>
            <a:ext cx="116069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/>
              <a:t>Из диаграммы мы видим, чаще всего испытывают счастье люди в возрастной категории 51-55 лет или 69,23%, при этом Почти всегда или Редко в этой же категории испытывают счастье 7,69%; так же мы видим, что в возрастной категории 46-50 лет счастье испытывают Иногда, Почти никогда или Редко – или 6,25%.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/>
              <a:t>А в возрастных категориях 36-40 лет, 41-45 лет люди испытывают счастье Часто, Почти всегда и </a:t>
            </a:r>
            <a:r>
              <a:rPr lang="ru-RU" dirty="0" smtClean="0"/>
              <a:t>Иногда.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/>
              <a:t>Можно сделать вывод, что опрошенные люди в большей степени счастливы.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87D407-9BED-42AD-B141-4001143B7DC8}"/>
              </a:ext>
            </a:extLst>
          </p:cNvPr>
          <p:cNvSpPr/>
          <p:nvPr/>
        </p:nvSpPr>
        <p:spPr>
          <a:xfrm>
            <a:off x="337527" y="92751"/>
            <a:ext cx="450100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527" y="-187580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данных*</a:t>
            </a: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32344"/>
              </p:ext>
            </p:extLst>
          </p:nvPr>
        </p:nvGraphicFramePr>
        <p:xfrm>
          <a:off x="0" y="1126028"/>
          <a:ext cx="7012820" cy="3730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3561" y="2097741"/>
            <a:ext cx="4937698" cy="164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640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87D407-9BED-42AD-B141-4001143B7DC8}"/>
              </a:ext>
            </a:extLst>
          </p:cNvPr>
          <p:cNvSpPr/>
          <p:nvPr/>
        </p:nvSpPr>
        <p:spPr>
          <a:xfrm>
            <a:off x="118403" y="65065"/>
            <a:ext cx="450100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088" y="-262156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данных*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219788"/>
              </p:ext>
            </p:extLst>
          </p:nvPr>
        </p:nvGraphicFramePr>
        <p:xfrm>
          <a:off x="139883" y="883023"/>
          <a:ext cx="6377457" cy="4152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7696" y="2073227"/>
            <a:ext cx="4781550" cy="17716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37527" y="4868331"/>
            <a:ext cx="1160691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 smtClean="0"/>
              <a:t>Из диаграммы мы видим, что достаточно довольны своими отношениями с близкими люди возрастно</a:t>
            </a:r>
            <a:r>
              <a:rPr lang="ru-RU" sz="1600" dirty="0" smtClean="0"/>
              <a:t>й категории 36-40 лет или 61,11%, при этом люди возрастной категории 51-55 лет Совсем не довольны своими отношениями с близкими людьми или 7,69%.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 smtClean="0"/>
              <a:t>Так же мы видим, что в возрастных категориях 36-40 лет, 41-45 лет, 46-50 лет среди людей совсем нет Не довольных своими отношениями с близкими.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 smtClean="0"/>
              <a:t>Могу предположить, что категория людей 51-55 лет – это </a:t>
            </a:r>
            <a:r>
              <a:rPr lang="ru-RU" sz="1600" dirty="0" err="1" smtClean="0"/>
              <a:t>предпенсионеры</a:t>
            </a:r>
            <a:r>
              <a:rPr lang="ru-RU" sz="1600" dirty="0" smtClean="0"/>
              <a:t>, которым не хватает внимания близких и коллег.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1600" dirty="0" smtClean="0"/>
              <a:t>Можно сделать вывод, что опрошенные люди достаточно довольн</a:t>
            </a:r>
            <a:r>
              <a:rPr lang="ru-RU" sz="1600" dirty="0" smtClean="0"/>
              <a:t>ы своими отношениями с близкими людьми.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95817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104CA81-81DE-4C82-AD23-D15B49B53021}"/>
              </a:ext>
            </a:extLst>
          </p:cNvPr>
          <p:cNvSpPr/>
          <p:nvPr/>
        </p:nvSpPr>
        <p:spPr>
          <a:xfrm>
            <a:off x="696286" y="1870275"/>
            <a:ext cx="4979182" cy="44039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8993" y="4635715"/>
            <a:ext cx="118940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smtClean="0"/>
              <a:t>Из диаграммы мы видим, что люди в возрастной категории 51-55 лет Совсем не чувствуют себя свободными 15,38%, при этом 46,15% дали ответ скорее да, чем нет.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smtClean="0"/>
              <a:t>Так же 54,17% людей в возрастной категории 41-45 лет Чувствуют себя свободными, и в этой категории людей нет тех, которые Совсем не чувствуют себя свободным и независимым.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smtClean="0"/>
              <a:t>Можно сделать вывод, что опрошенные люди чувствуют себя свободными и независимыми.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87D407-9BED-42AD-B141-4001143B7DC8}"/>
              </a:ext>
            </a:extLst>
          </p:cNvPr>
          <p:cNvSpPr/>
          <p:nvPr/>
        </p:nvSpPr>
        <p:spPr>
          <a:xfrm>
            <a:off x="206271" y="122089"/>
            <a:ext cx="450100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640" y="-205134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данных*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877937"/>
              </p:ext>
            </p:extLst>
          </p:nvPr>
        </p:nvGraphicFramePr>
        <p:xfrm>
          <a:off x="197628" y="895535"/>
          <a:ext cx="6735863" cy="3889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1119" y="1870275"/>
            <a:ext cx="477202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2699" y="4755521"/>
            <a:ext cx="117117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smtClean="0"/>
              <a:t>Из диаграммы мы видим, что 61,54% людей возрастной категории 51-55 лет Удовлетворены своим физическим здоровьем, и 7,69% Совсем не довольны.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smtClean="0"/>
              <a:t>При этом 37,50% людей возрастной категории 46-50 лет Не очень довольны и Удовлетворены своим физическим здоровьем.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smtClean="0"/>
              <a:t>Можно сделать вывод, что опрошенные люди удовлетворены своим физическим здоровьем.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87D407-9BED-42AD-B141-4001143B7DC8}"/>
              </a:ext>
            </a:extLst>
          </p:cNvPr>
          <p:cNvSpPr/>
          <p:nvPr/>
        </p:nvSpPr>
        <p:spPr>
          <a:xfrm>
            <a:off x="232699" y="359169"/>
            <a:ext cx="450100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588" y="0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данных*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6761078"/>
              </p:ext>
            </p:extLst>
          </p:nvPr>
        </p:nvGraphicFramePr>
        <p:xfrm>
          <a:off x="119406" y="1134290"/>
          <a:ext cx="7039039" cy="3524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7851" y="1978391"/>
            <a:ext cx="479107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37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023E495-C78D-4EC2-B616-E7201D305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8514E5-D236-4B07-A58C-9F2602744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6502" y="4611231"/>
            <a:ext cx="118487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/>
              <a:t>Из диаграммы мы видим, что 4,17% людей возрастной категории 41-45 лет Совсем не довольны своим уровнем дохода, вероятно это объясняется тем, что пик семейных отношений приходится на данный возраст (подрастают дети, ипотека, кредиты и т.д. – специалист, 41 год, пол женский) заработка может не хватать, при этом столько же 4,17% Очень довольны своим уровнем дохода (рабочий, 45 лет, пол мужской).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/>
              <a:t>Так же мы видим, что 62,50% людей возрастной категории 46-50 лет Удовлетворены своим уровнем дохода.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/>
              <a:t>Можно сделать вывод, что опрошенные люди удовлетворены своим уровнем дохода и материальным благополучием это 69 человек,  и </a:t>
            </a:r>
            <a:r>
              <a:rPr lang="ru-RU" dirty="0" smtClean="0"/>
              <a:t>лишь 2 человека из опрошенных совсем не довольны.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87D407-9BED-42AD-B141-4001143B7DC8}"/>
              </a:ext>
            </a:extLst>
          </p:cNvPr>
          <p:cNvSpPr/>
          <p:nvPr/>
        </p:nvSpPr>
        <p:spPr>
          <a:xfrm>
            <a:off x="186503" y="318490"/>
            <a:ext cx="450100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503" y="0"/>
            <a:ext cx="4263639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Анализ данных*</a:t>
            </a: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2391122"/>
              </p:ext>
            </p:extLst>
          </p:nvPr>
        </p:nvGraphicFramePr>
        <p:xfrm>
          <a:off x="186503" y="1169125"/>
          <a:ext cx="6867439" cy="3568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1937" y="2328590"/>
            <a:ext cx="476250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29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161DC0-89F2-4DCD-A9BC-1A133F06E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BBA775E-0BBE-4B0C-9F01-173DF09B7331}"/>
              </a:ext>
            </a:extLst>
          </p:cNvPr>
          <p:cNvSpPr/>
          <p:nvPr/>
        </p:nvSpPr>
        <p:spPr>
          <a:xfrm>
            <a:off x="662731" y="2054140"/>
            <a:ext cx="10293292" cy="45260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3022629-2338-4AC0-A865-99546BBBA000}"/>
              </a:ext>
            </a:extLst>
          </p:cNvPr>
          <p:cNvSpPr/>
          <p:nvPr/>
        </p:nvSpPr>
        <p:spPr>
          <a:xfrm>
            <a:off x="838200" y="365125"/>
            <a:ext cx="8706373" cy="1325563"/>
          </a:xfrm>
          <a:prstGeom prst="rect">
            <a:avLst/>
          </a:prstGeom>
          <a:solidFill>
            <a:srgbClr val="FAB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369" y="365125"/>
            <a:ext cx="6502167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Рекомендации </a:t>
            </a:r>
            <a:br>
              <a:rPr lang="ru-RU" sz="4000" b="1" dirty="0">
                <a:solidFill>
                  <a:schemeClr val="bg1"/>
                </a:solidFill>
              </a:rPr>
            </a:br>
            <a:r>
              <a:rPr lang="ru-RU" sz="4000" b="1" dirty="0">
                <a:solidFill>
                  <a:schemeClr val="bg1"/>
                </a:solidFill>
              </a:rPr>
              <a:t>по результатам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28849"/>
            <a:ext cx="10050710" cy="435133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Результат </a:t>
            </a:r>
            <a:r>
              <a:rPr lang="ru-RU" dirty="0" smtClean="0"/>
              <a:t>моего исследования позволяет </a:t>
            </a:r>
            <a:r>
              <a:rPr lang="ru-RU" dirty="0"/>
              <a:t>сделать вывод, </a:t>
            </a:r>
            <a:r>
              <a:rPr lang="ru-RU" dirty="0" smtClean="0"/>
              <a:t>что люди прошедшие опрос счастливые, довольны своими отношениями с близкими, чувствуют себя свободными и независимыми, удовлетворены своим уровнем дохода. </a:t>
            </a:r>
            <a:r>
              <a:rPr lang="ru-RU" dirty="0"/>
              <a:t>При этом 37,50% людей возрастной категории 46-50 лет Не очень </a:t>
            </a:r>
            <a:r>
              <a:rPr lang="ru-RU" dirty="0" smtClean="0"/>
              <a:t>довольны своим физическим здоровьем. </a:t>
            </a:r>
            <a:r>
              <a:rPr lang="ru-RU" dirty="0" smtClean="0"/>
              <a:t>Это </a:t>
            </a:r>
            <a:r>
              <a:rPr lang="ru-RU" dirty="0"/>
              <a:t>позволяет говорить о </a:t>
            </a:r>
            <a:r>
              <a:rPr lang="ru-RU" dirty="0" smtClean="0"/>
              <a:t>необходимости вовлечени</a:t>
            </a:r>
            <a:r>
              <a:rPr lang="ru-RU" dirty="0" smtClean="0"/>
              <a:t>я людей возрастной категории 46-50 в спортивные мероприятия, проводить зарядки на рабочем месте, дни здоровья, спортивные соревнования на предприятиях</a:t>
            </a:r>
            <a:r>
              <a:rPr lang="ru-RU" dirty="0" smtClean="0"/>
              <a:t>. </a:t>
            </a:r>
            <a:r>
              <a:rPr lang="ru-RU" dirty="0"/>
              <a:t>Особенно важно, что </a:t>
            </a:r>
            <a:r>
              <a:rPr lang="ru-RU" dirty="0" smtClean="0"/>
              <a:t>в опросе приняли участие 13 человек возрастной категории 51-55 лет, и все респонденты – женщины.</a:t>
            </a:r>
            <a:endParaRPr lang="ru-RU" dirty="0"/>
          </a:p>
          <a:p>
            <a:endParaRPr lang="ru-RU" dirty="0"/>
          </a:p>
          <a:p>
            <a:r>
              <a:rPr lang="ru-RU" sz="2200" i="1" dirty="0"/>
              <a:t>Совет №1: </a:t>
            </a:r>
            <a:r>
              <a:rPr lang="ru-RU" sz="2200" i="1" dirty="0" smtClean="0"/>
              <a:t>используя инфраструктуру железнодорожного транспорта (спортивные залы) проводить спортивные мероприятия, соревнования, дни здоровья, для всех категорий работников и разного уровня (предприятие, регион, дорога)</a:t>
            </a:r>
            <a:endParaRPr lang="ru-RU" sz="2200" i="1" dirty="0"/>
          </a:p>
          <a:p>
            <a:endParaRPr lang="ru-RU" sz="2200" i="1" dirty="0"/>
          </a:p>
          <a:p>
            <a:r>
              <a:rPr lang="ru-RU" sz="2200" i="1" dirty="0"/>
              <a:t>Совет №2: </a:t>
            </a:r>
            <a:r>
              <a:rPr lang="ru-RU" sz="2200" i="1" dirty="0" smtClean="0"/>
              <a:t>кадровому блоку и профсоюзному комитету предприятий доводить информацию на планерных совещаниях с работниками, о проводимых мероприятиях и мотивировать для участия в них.</a:t>
            </a:r>
            <a:endParaRPr lang="ru-RU" sz="2200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A7F63B-22DC-4553-B6A4-8A09EF2B5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58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764</Words>
  <Application>Microsoft Office PowerPoint</Application>
  <PresentationFormat>Широкоэкранный</PresentationFormat>
  <Paragraphs>49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Анализ результатов исследования</vt:lpstr>
      <vt:lpstr>Описание группы респондентов</vt:lpstr>
      <vt:lpstr>Анализ данных*</vt:lpstr>
      <vt:lpstr>Анализ данных*</vt:lpstr>
      <vt:lpstr>Анализ данных*</vt:lpstr>
      <vt:lpstr>Анализ данных*</vt:lpstr>
      <vt:lpstr>Анализ данных*</vt:lpstr>
      <vt:lpstr>Рекомендации  по результатам исследования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результатов исследования</dc:title>
  <dc:creator>Юрий Губин</dc:creator>
  <cp:lastModifiedBy>RePack by Diakov</cp:lastModifiedBy>
  <cp:revision>13</cp:revision>
  <dcterms:created xsi:type="dcterms:W3CDTF">2024-06-13T04:19:17Z</dcterms:created>
  <dcterms:modified xsi:type="dcterms:W3CDTF">2024-06-30T11:22:22Z</dcterms:modified>
</cp:coreProperties>
</file>