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1" r:id="rId5"/>
    <p:sldId id="260" r:id="rId6"/>
    <p:sldId id="263" r:id="rId7"/>
    <p:sldId id="264" r:id="rId8"/>
    <p:sldId id="259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1972AE"/>
    <a:srgbClr val="FAB442"/>
    <a:srgbClr val="DA263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7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-57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CH13_VasilevaSN\Desktop\&#1072;&#1085;&#1072;&#1083;&#1080;&#1079;\results512%20(1)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CH13_VasilevaSN\Desktop\&#1072;&#1085;&#1072;&#1083;&#1080;&#1079;\results512%20(1)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CH13_VasilevaSN\Desktop\&#1072;&#1085;&#1072;&#1083;&#1080;&#1079;\results512%20(1)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CH13_VasilevaSN\Desktop\&#1072;&#1085;&#1072;&#1083;&#1080;&#1079;\results512%20(1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диаграммы!$C$2</c:f>
              <c:strCache>
                <c:ptCount val="1"/>
                <c:pt idx="0">
                  <c:v>муж</c:v>
                </c:pt>
              </c:strCache>
            </c:strRef>
          </c:tx>
          <c:dLbls>
            <c:showVal val="1"/>
          </c:dLbls>
          <c:cat>
            <c:strRef>
              <c:f>диаграммы!$B$3:$B$5</c:f>
              <c:strCache>
                <c:ptCount val="3"/>
                <c:pt idx="0">
                  <c:v>по совету родителей/преподавателей</c:v>
                </c:pt>
                <c:pt idx="1">
                  <c:v>исходя из личных интересов/предпочтений</c:v>
                </c:pt>
                <c:pt idx="2">
                  <c:v>по обстоятельствам</c:v>
                </c:pt>
              </c:strCache>
            </c:strRef>
          </c:cat>
          <c:val>
            <c:numRef>
              <c:f>диаграммы!$C$3:$C$5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</c:ser>
        <c:ser>
          <c:idx val="1"/>
          <c:order val="1"/>
          <c:tx>
            <c:strRef>
              <c:f>диаграммы!$D$2</c:f>
              <c:strCache>
                <c:ptCount val="1"/>
                <c:pt idx="0">
                  <c:v>жен</c:v>
                </c:pt>
              </c:strCache>
            </c:strRef>
          </c:tx>
          <c:dLbls>
            <c:showVal val="1"/>
          </c:dLbls>
          <c:cat>
            <c:strRef>
              <c:f>диаграммы!$B$3:$B$5</c:f>
              <c:strCache>
                <c:ptCount val="3"/>
                <c:pt idx="0">
                  <c:v>по совету родителей/преподавателей</c:v>
                </c:pt>
                <c:pt idx="1">
                  <c:v>исходя из личных интересов/предпочтений</c:v>
                </c:pt>
                <c:pt idx="2">
                  <c:v>по обстоятельствам</c:v>
                </c:pt>
              </c:strCache>
            </c:strRef>
          </c:cat>
          <c:val>
            <c:numRef>
              <c:f>диаграммы!$D$3:$D$5</c:f>
              <c:numCache>
                <c:formatCode>General</c:formatCode>
                <c:ptCount val="3"/>
                <c:pt idx="0">
                  <c:v>5</c:v>
                </c:pt>
                <c:pt idx="1">
                  <c:v>10</c:v>
                </c:pt>
                <c:pt idx="2">
                  <c:v>15</c:v>
                </c:pt>
              </c:numCache>
            </c:numRef>
          </c:val>
        </c:ser>
        <c:shape val="cylinder"/>
        <c:axId val="80640256"/>
        <c:axId val="99736960"/>
        <c:axId val="0"/>
      </c:bar3DChart>
      <c:catAx>
        <c:axId val="80640256"/>
        <c:scaling>
          <c:orientation val="minMax"/>
        </c:scaling>
        <c:axPos val="b"/>
        <c:tickLblPos val="nextTo"/>
        <c:crossAx val="99736960"/>
        <c:crosses val="autoZero"/>
        <c:auto val="1"/>
        <c:lblAlgn val="ctr"/>
        <c:lblOffset val="100"/>
      </c:catAx>
      <c:valAx>
        <c:axId val="99736960"/>
        <c:scaling>
          <c:orientation val="minMax"/>
        </c:scaling>
        <c:axPos val="l"/>
        <c:majorGridlines/>
        <c:numFmt formatCode="General" sourceLinked="1"/>
        <c:tickLblPos val="nextTo"/>
        <c:crossAx val="80640256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диаграммы!$H$2</c:f>
              <c:strCache>
                <c:ptCount val="1"/>
                <c:pt idx="0">
                  <c:v>муж</c:v>
                </c:pt>
              </c:strCache>
            </c:strRef>
          </c:tx>
          <c:dLbls>
            <c:showVal val="1"/>
          </c:dLbls>
          <c:cat>
            <c:strRef>
              <c:f>диаграммы!$G$3:$G$4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диаграммы!$H$3:$H$4</c:f>
              <c:numCache>
                <c:formatCode>General</c:formatCode>
                <c:ptCount val="2"/>
                <c:pt idx="0">
                  <c:v>5</c:v>
                </c:pt>
                <c:pt idx="1">
                  <c:v>2</c:v>
                </c:pt>
              </c:numCache>
            </c:numRef>
          </c:val>
        </c:ser>
        <c:ser>
          <c:idx val="1"/>
          <c:order val="1"/>
          <c:tx>
            <c:strRef>
              <c:f>диаграммы!$I$2</c:f>
              <c:strCache>
                <c:ptCount val="1"/>
                <c:pt idx="0">
                  <c:v>жен</c:v>
                </c:pt>
              </c:strCache>
            </c:strRef>
          </c:tx>
          <c:dLbls>
            <c:showVal val="1"/>
          </c:dLbls>
          <c:cat>
            <c:strRef>
              <c:f>диаграммы!$G$3:$G$4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диаграммы!$I$3:$I$4</c:f>
              <c:numCache>
                <c:formatCode>General</c:formatCode>
                <c:ptCount val="2"/>
                <c:pt idx="0">
                  <c:v>27</c:v>
                </c:pt>
                <c:pt idx="1">
                  <c:v>3</c:v>
                </c:pt>
              </c:numCache>
            </c:numRef>
          </c:val>
        </c:ser>
        <c:shape val="cylinder"/>
        <c:axId val="100280192"/>
        <c:axId val="100340480"/>
        <c:axId val="0"/>
      </c:bar3DChart>
      <c:catAx>
        <c:axId val="100280192"/>
        <c:scaling>
          <c:orientation val="minMax"/>
        </c:scaling>
        <c:axPos val="b"/>
        <c:tickLblPos val="nextTo"/>
        <c:crossAx val="100340480"/>
        <c:crosses val="autoZero"/>
        <c:auto val="1"/>
        <c:lblAlgn val="ctr"/>
        <c:lblOffset val="100"/>
      </c:catAx>
      <c:valAx>
        <c:axId val="100340480"/>
        <c:scaling>
          <c:orientation val="minMax"/>
        </c:scaling>
        <c:axPos val="l"/>
        <c:majorGridlines/>
        <c:numFmt formatCode="General" sourceLinked="1"/>
        <c:tickLblPos val="nextTo"/>
        <c:crossAx val="100280192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диаграммы!$S$2</c:f>
              <c:strCache>
                <c:ptCount val="1"/>
                <c:pt idx="0">
                  <c:v>муж</c:v>
                </c:pt>
              </c:strCache>
            </c:strRef>
          </c:tx>
          <c:dLbls>
            <c:showVal val="1"/>
          </c:dLbls>
          <c:cat>
            <c:strRef>
              <c:f>диаграммы!$R$3:$R$5</c:f>
              <c:strCache>
                <c:ptCount val="3"/>
                <c:pt idx="0">
                  <c:v> Это очень важно</c:v>
                </c:pt>
                <c:pt idx="1">
                  <c:v>Работа,чтобы работать,дружба тут ни при чем</c:v>
                </c:pt>
                <c:pt idx="2">
                  <c:v>Дружеское общение на работе повышает продуктивность</c:v>
                </c:pt>
              </c:strCache>
            </c:strRef>
          </c:cat>
          <c:val>
            <c:numRef>
              <c:f>диаграммы!$S$3:$S$5</c:f>
              <c:numCache>
                <c:formatCode>General</c:formatCode>
                <c:ptCount val="3"/>
                <c:pt idx="0">
                  <c:v>0</c:v>
                </c:pt>
                <c:pt idx="1">
                  <c:v>4</c:v>
                </c:pt>
                <c:pt idx="2">
                  <c:v>3</c:v>
                </c:pt>
              </c:numCache>
            </c:numRef>
          </c:val>
        </c:ser>
        <c:ser>
          <c:idx val="1"/>
          <c:order val="1"/>
          <c:tx>
            <c:strRef>
              <c:f>диаграммы!$T$2</c:f>
              <c:strCache>
                <c:ptCount val="1"/>
                <c:pt idx="0">
                  <c:v>жен</c:v>
                </c:pt>
              </c:strCache>
            </c:strRef>
          </c:tx>
          <c:dLbls>
            <c:showVal val="1"/>
          </c:dLbls>
          <c:cat>
            <c:strRef>
              <c:f>диаграммы!$R$3:$R$5</c:f>
              <c:strCache>
                <c:ptCount val="3"/>
                <c:pt idx="0">
                  <c:v> Это очень важно</c:v>
                </c:pt>
                <c:pt idx="1">
                  <c:v>Работа,чтобы работать,дружба тут ни при чем</c:v>
                </c:pt>
                <c:pt idx="2">
                  <c:v>Дружеское общение на работе повышает продуктивность</c:v>
                </c:pt>
              </c:strCache>
            </c:strRef>
          </c:cat>
          <c:val>
            <c:numRef>
              <c:f>диаграммы!$T$3:$T$5</c:f>
              <c:numCache>
                <c:formatCode>General</c:formatCode>
                <c:ptCount val="3"/>
                <c:pt idx="0">
                  <c:v>11</c:v>
                </c:pt>
                <c:pt idx="1">
                  <c:v>6</c:v>
                </c:pt>
                <c:pt idx="2">
                  <c:v>13</c:v>
                </c:pt>
              </c:numCache>
            </c:numRef>
          </c:val>
        </c:ser>
        <c:shape val="cylinder"/>
        <c:axId val="143578240"/>
        <c:axId val="144646528"/>
        <c:axId val="0"/>
      </c:bar3DChart>
      <c:catAx>
        <c:axId val="143578240"/>
        <c:scaling>
          <c:orientation val="minMax"/>
        </c:scaling>
        <c:axPos val="b"/>
        <c:tickLblPos val="nextTo"/>
        <c:crossAx val="144646528"/>
        <c:crosses val="autoZero"/>
        <c:auto val="1"/>
        <c:lblAlgn val="ctr"/>
        <c:lblOffset val="100"/>
      </c:catAx>
      <c:valAx>
        <c:axId val="144646528"/>
        <c:scaling>
          <c:orientation val="minMax"/>
        </c:scaling>
        <c:axPos val="l"/>
        <c:majorGridlines/>
        <c:numFmt formatCode="General" sourceLinked="1"/>
        <c:tickLblPos val="nextTo"/>
        <c:crossAx val="143578240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диаграммы!$C$30</c:f>
              <c:strCache>
                <c:ptCount val="1"/>
                <c:pt idx="0">
                  <c:v>муж</c:v>
                </c:pt>
              </c:strCache>
            </c:strRef>
          </c:tx>
          <c:dLbls>
            <c:showVal val="1"/>
          </c:dLbls>
          <c:cat>
            <c:strRef>
              <c:f>диаграммы!$B$31:$B$39</c:f>
              <c:strCache>
                <c:ptCount val="9"/>
                <c:pt idx="0">
                  <c:v>до 40 лет</c:v>
                </c:pt>
                <c:pt idx="1">
                  <c:v>до 45 лет</c:v>
                </c:pt>
                <c:pt idx="2">
                  <c:v>до 50 лет</c:v>
                </c:pt>
                <c:pt idx="3">
                  <c:v>до 55 лет</c:v>
                </c:pt>
                <c:pt idx="4">
                  <c:v>до 60 лет</c:v>
                </c:pt>
                <c:pt idx="5">
                  <c:v>до 65 лет</c:v>
                </c:pt>
                <c:pt idx="6">
                  <c:v>всю жизнь/постоянно</c:v>
                </c:pt>
                <c:pt idx="7">
                  <c:v>на сколько хватит сил</c:v>
                </c:pt>
                <c:pt idx="8">
                  <c:v>не готов</c:v>
                </c:pt>
              </c:strCache>
            </c:strRef>
          </c:cat>
          <c:val>
            <c:numRef>
              <c:f>диаграммы!$C$31:$C$39</c:f>
              <c:numCache>
                <c:formatCode>General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3</c:v>
                </c:pt>
                <c:pt idx="5">
                  <c:v>2</c:v>
                </c:pt>
                <c:pt idx="6">
                  <c:v>2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</c:ser>
        <c:ser>
          <c:idx val="1"/>
          <c:order val="1"/>
          <c:tx>
            <c:strRef>
              <c:f>диаграммы!$D$30</c:f>
              <c:strCache>
                <c:ptCount val="1"/>
                <c:pt idx="0">
                  <c:v>жен</c:v>
                </c:pt>
              </c:strCache>
            </c:strRef>
          </c:tx>
          <c:dLbls>
            <c:showVal val="1"/>
          </c:dLbls>
          <c:cat>
            <c:strRef>
              <c:f>диаграммы!$B$31:$B$39</c:f>
              <c:strCache>
                <c:ptCount val="9"/>
                <c:pt idx="0">
                  <c:v>до 40 лет</c:v>
                </c:pt>
                <c:pt idx="1">
                  <c:v>до 45 лет</c:v>
                </c:pt>
                <c:pt idx="2">
                  <c:v>до 50 лет</c:v>
                </c:pt>
                <c:pt idx="3">
                  <c:v>до 55 лет</c:v>
                </c:pt>
                <c:pt idx="4">
                  <c:v>до 60 лет</c:v>
                </c:pt>
                <c:pt idx="5">
                  <c:v>до 65 лет</c:v>
                </c:pt>
                <c:pt idx="6">
                  <c:v>всю жизнь/постоянно</c:v>
                </c:pt>
                <c:pt idx="7">
                  <c:v>на сколько хватит сил</c:v>
                </c:pt>
                <c:pt idx="8">
                  <c:v>не готов</c:v>
                </c:pt>
              </c:strCache>
            </c:strRef>
          </c:cat>
          <c:val>
            <c:numRef>
              <c:f>диаграммы!$D$31:$D$39</c:f>
              <c:numCache>
                <c:formatCode>General</c:formatCode>
                <c:ptCount val="9"/>
                <c:pt idx="0">
                  <c:v>2</c:v>
                </c:pt>
                <c:pt idx="1">
                  <c:v>5</c:v>
                </c:pt>
                <c:pt idx="2">
                  <c:v>4</c:v>
                </c:pt>
                <c:pt idx="3">
                  <c:v>8</c:v>
                </c:pt>
                <c:pt idx="4">
                  <c:v>3</c:v>
                </c:pt>
                <c:pt idx="5">
                  <c:v>1</c:v>
                </c:pt>
                <c:pt idx="6">
                  <c:v>4</c:v>
                </c:pt>
                <c:pt idx="7">
                  <c:v>1</c:v>
                </c:pt>
                <c:pt idx="8">
                  <c:v>2</c:v>
                </c:pt>
              </c:numCache>
            </c:numRef>
          </c:val>
        </c:ser>
        <c:shape val="cylinder"/>
        <c:axId val="80780288"/>
        <c:axId val="81742464"/>
        <c:axId val="0"/>
      </c:bar3DChart>
      <c:catAx>
        <c:axId val="80780288"/>
        <c:scaling>
          <c:orientation val="minMax"/>
        </c:scaling>
        <c:axPos val="b"/>
        <c:tickLblPos val="nextTo"/>
        <c:crossAx val="81742464"/>
        <c:crosses val="autoZero"/>
        <c:auto val="1"/>
        <c:lblAlgn val="ctr"/>
        <c:lblOffset val="100"/>
      </c:catAx>
      <c:valAx>
        <c:axId val="81742464"/>
        <c:scaling>
          <c:orientation val="minMax"/>
        </c:scaling>
        <c:axPos val="l"/>
        <c:majorGridlines/>
        <c:numFmt formatCode="General" sourceLinked="1"/>
        <c:tickLblPos val="nextTo"/>
        <c:crossAx val="80780288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pPr/>
              <a:t>24.06.2024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09956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pPr/>
              <a:t>24.06.2024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4153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pPr/>
              <a:t>24.06.2024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09206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pPr/>
              <a:t>24.06.2024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56668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pPr/>
              <a:t>24.06.2024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95001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pPr/>
              <a:t>24.06.2024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04850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pPr/>
              <a:t>24.06.2024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02034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pPr/>
              <a:t>24.06.2024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15904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pPr/>
              <a:t>24.06.2024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1429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pPr/>
              <a:t>24.06.2024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05610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44771-9512-4D12-B72F-C731F7EFCD99}" type="datetimeFigureOut">
              <a:rPr lang="ru-RU" smtClean="0"/>
              <a:pPr/>
              <a:t>24.06.2024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A6587-D425-46F3-ACD4-85EAF8EC46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5895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44771-9512-4D12-B72F-C731F7EFCD99}" type="datetimeFigureOut">
              <a:rPr lang="ru-RU" smtClean="0"/>
              <a:pPr/>
              <a:t>24.06.2024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A6587-D425-46F3-ACD4-85EAF8EC46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55227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001DD80-BC45-475B-9622-2D7A0B41B6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DA2638"/>
                </a:solidFill>
              </a:rPr>
              <a:t>Анализ результатов исследования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C2B81A32-0836-4C82-B42B-D94B6E57D5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15687" y="277813"/>
            <a:ext cx="1428750" cy="752475"/>
          </a:xfrm>
          <a:prstGeom prst="rect">
            <a:avLst/>
          </a:prstGeom>
        </p:spPr>
      </p:pic>
      <p:sp>
        <p:nvSpPr>
          <p:cNvPr id="6" name="Shape 80"/>
          <p:cNvSpPr txBox="1">
            <a:spLocks/>
          </p:cNvSpPr>
          <p:nvPr/>
        </p:nvSpPr>
        <p:spPr>
          <a:xfrm>
            <a:off x="1558835" y="3652047"/>
            <a:ext cx="9144000" cy="1340141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defPPr/>
            <a:lvl1pPr lvl="0"/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972A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ОПРОС №</a:t>
            </a: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972A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512 </a:t>
            </a:r>
            <a:endParaRPr kumimoji="0" lang="ru-RU" sz="4800" b="1" i="0" u="none" strike="noStrike" kern="1200" cap="none" spc="0" normalizeH="0" baseline="0" noProof="0" dirty="0" smtClean="0">
              <a:ln>
                <a:noFill/>
              </a:ln>
              <a:solidFill>
                <a:srgbClr val="1972A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972A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(Карьера и профессиональная деятельность)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rgbClr val="1972A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79156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001DD80-BC45-475B-9622-2D7A0B41B6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C2B81A32-0836-4C82-B42B-D94B6E57D5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15687" y="277813"/>
            <a:ext cx="1428750" cy="752475"/>
          </a:xfrm>
          <a:prstGeom prst="rect">
            <a:avLst/>
          </a:prstGeom>
        </p:spPr>
      </p:pic>
      <p:sp>
        <p:nvSpPr>
          <p:cNvPr id="9" name="Shape 90"/>
          <p:cNvSpPr/>
          <p:nvPr/>
        </p:nvSpPr>
        <p:spPr>
          <a:xfrm>
            <a:off x="444137" y="567467"/>
            <a:ext cx="8543109" cy="752475"/>
          </a:xfrm>
          <a:prstGeom prst="rect">
            <a:avLst/>
          </a:prstGeom>
          <a:solidFill>
            <a:srgbClr val="FAB442"/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Shape 91"/>
          <p:cNvSpPr txBox="1">
            <a:spLocks/>
          </p:cNvSpPr>
          <p:nvPr/>
        </p:nvSpPr>
        <p:spPr>
          <a:xfrm>
            <a:off x="483326" y="0"/>
            <a:ext cx="8817428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/>
            <a:lvl1pPr lvl="0"/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Описание группы респондентов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Shape 88"/>
          <p:cNvSpPr/>
          <p:nvPr/>
        </p:nvSpPr>
        <p:spPr>
          <a:xfrm>
            <a:off x="1023457" y="1690688"/>
            <a:ext cx="9873841" cy="48894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Shape 88"/>
          <p:cNvSpPr/>
          <p:nvPr/>
        </p:nvSpPr>
        <p:spPr>
          <a:xfrm>
            <a:off x="548840" y="1464265"/>
            <a:ext cx="9873841" cy="48894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Shape 89"/>
          <p:cNvSpPr txBox="1">
            <a:spLocks/>
          </p:cNvSpPr>
          <p:nvPr/>
        </p:nvSpPr>
        <p:spPr>
          <a:xfrm>
            <a:off x="474305" y="1381255"/>
            <a:ext cx="9544906" cy="50587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/>
            <a:lvl1pPr lvl="0"/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опросе №512 «Карьера и профессиональная деятельность» приняло участие 37 человек, из них 30 женщин (81% от всех участников опроса) и 7 мужчин (19% от всех участников опроса). 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Количество людей, прошедших опрос по возрастам: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От 35 до 40 лет – 12 человек;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От 41 до 45 лет – 12 человек;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От 46 до 50 лет – 7 человек;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От 51 до 55 лет – 6 человек.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Количество людей, прошедших опрос по категориям: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Специалисты – 19 человек;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Руководители – 8 человек;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Рабочие – 7 человек: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Служащие – 3 человека.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79156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001DD80-BC45-475B-9622-2D7A0B41B6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C2B81A32-0836-4C82-B42B-D94B6E57D5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15687" y="277813"/>
            <a:ext cx="1428750" cy="752475"/>
          </a:xfrm>
          <a:prstGeom prst="rect">
            <a:avLst/>
          </a:prstGeom>
        </p:spPr>
      </p:pic>
      <p:sp>
        <p:nvSpPr>
          <p:cNvPr id="9" name="Shape 90"/>
          <p:cNvSpPr/>
          <p:nvPr/>
        </p:nvSpPr>
        <p:spPr>
          <a:xfrm>
            <a:off x="645194" y="489089"/>
            <a:ext cx="8020943" cy="752475"/>
          </a:xfrm>
          <a:prstGeom prst="rect">
            <a:avLst/>
          </a:prstGeom>
          <a:solidFill>
            <a:srgbClr val="FAB442"/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Shape 91"/>
          <p:cNvSpPr txBox="1">
            <a:spLocks/>
          </p:cNvSpPr>
          <p:nvPr/>
        </p:nvSpPr>
        <p:spPr>
          <a:xfrm>
            <a:off x="563181" y="169817"/>
            <a:ext cx="7782185" cy="1325562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>
            <a:defPPr/>
            <a:lvl1pPr lvl="0"/>
          </a:lstStyle>
          <a:p>
            <a:pPr marL="0" marR="0" lvl="0" indent="0" algn="l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Описание группы респондентов</a:t>
            </a: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Shape 88"/>
          <p:cNvSpPr/>
          <p:nvPr/>
        </p:nvSpPr>
        <p:spPr>
          <a:xfrm>
            <a:off x="435628" y="1390242"/>
            <a:ext cx="9873841" cy="48894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Shape 89"/>
          <p:cNvSpPr txBox="1">
            <a:spLocks/>
          </p:cNvSpPr>
          <p:nvPr/>
        </p:nvSpPr>
        <p:spPr>
          <a:xfrm>
            <a:off x="315685" y="1303110"/>
            <a:ext cx="10918371" cy="51630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/>
            <a:lvl1pPr lvl="0"/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Количество людей, прошедших опрос по дорогам: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Дальневосточная – 7 человек;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Московская – 6 человек;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Западно-Сибирская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Красноярская, Октябрьская, Северная – по 3 человека;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Забайкальская, Куйбышевская, 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Северо-Кавказская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Юго-Восточная, Южно-Уральская  – по 2 человека;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Восточно-Сибирская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и Горьковская – по 1 человеку.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Количество людей, прошедших опрос, являются членами РОСПРОФЖЕЛ: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Члены РОСПРОФЖЕЛ – 32 человека;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Не члены РОСПРОФЖЕЛ – 5 человек.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79156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001DD80-BC45-475B-9622-2D7A0B41B6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C2B81A32-0836-4C82-B42B-D94B6E57D5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15687" y="277813"/>
            <a:ext cx="1428750" cy="752475"/>
          </a:xfrm>
          <a:prstGeom prst="rect">
            <a:avLst/>
          </a:prstGeom>
        </p:spPr>
      </p:pic>
      <p:sp>
        <p:nvSpPr>
          <p:cNvPr id="9" name="Shape 101"/>
          <p:cNvSpPr/>
          <p:nvPr/>
        </p:nvSpPr>
        <p:spPr>
          <a:xfrm>
            <a:off x="326570" y="558285"/>
            <a:ext cx="6283235" cy="671119"/>
          </a:xfrm>
          <a:prstGeom prst="rect">
            <a:avLst/>
          </a:prstGeom>
          <a:solidFill>
            <a:srgbClr val="1972AE"/>
          </a:solidFill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Shape 102"/>
          <p:cNvSpPr txBox="1">
            <a:spLocks/>
          </p:cNvSpPr>
          <p:nvPr/>
        </p:nvSpPr>
        <p:spPr>
          <a:xfrm>
            <a:off x="276740" y="542961"/>
            <a:ext cx="6320003" cy="82901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/>
            <a:lvl1pPr lvl="0"/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Как вы выбирали свою текущую профессию?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3" name="Диаграмма 12"/>
          <p:cNvGraphicFramePr/>
          <p:nvPr/>
        </p:nvGraphicFramePr>
        <p:xfrm>
          <a:off x="329964" y="1276751"/>
          <a:ext cx="5535259" cy="43141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4" name="Shape 99"/>
          <p:cNvSpPr txBox="1"/>
          <p:nvPr/>
        </p:nvSpPr>
        <p:spPr>
          <a:xfrm>
            <a:off x="6096000" y="1321561"/>
            <a:ext cx="5785339" cy="44012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just"/>
            <a:r>
              <a:rPr lang="ru-RU" sz="14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Для опроса предлагалось ответить на 4 вопроса:</a:t>
            </a:r>
          </a:p>
          <a:p>
            <a:pPr marL="342900" indent="-342900" algn="just">
              <a:buAutoNum type="arabicPeriod"/>
            </a:pPr>
            <a:r>
              <a:rPr lang="ru-RU" sz="1400" b="1" i="1" dirty="0" smtClean="0"/>
              <a:t>Как вы выбирали свою текущую  профессию?</a:t>
            </a:r>
          </a:p>
          <a:p>
            <a:pPr marL="342900" indent="-342900" algn="just"/>
            <a:r>
              <a:rPr lang="ru-RU" sz="14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 диаграмме мы видим, что большинство опрошенных выбрали свою профессию по обстоятельствам. (18 человек или 49% от всех опрошенных), из них 15 женщин . 12 человек  или 32% от всех опрошенных выбрали свою профессию исходя из личных интересов, из них 10 женщин. И 7 человек или 19%  от всех опрошенных выбрали свою профессию по совету родителей/преподавателей. </a:t>
            </a:r>
          </a:p>
          <a:p>
            <a:pPr marL="342900" indent="-342900" algn="just"/>
            <a:r>
              <a:rPr lang="ru-RU" sz="1400" i="1" dirty="0" smtClean="0"/>
              <a:t>Из данного вопроса опроса можно сделать вывод, что  большинство опрошенных выбрало свою профессию по обстоятельствам. Тут может быть множество различных аспектов. Это говорит о том, что  либо данная профессия – это выбор родителей, либо человек пошел за другом, либо не было другого выбора и т.д. </a:t>
            </a:r>
          </a:p>
          <a:p>
            <a:pPr marL="342900" indent="-342900" algn="just"/>
            <a:r>
              <a:rPr lang="ru-RU" sz="14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Я считаю, что еще в старших классах ребенку уже нужно задумываться о выборе бедующей профессии, исходя из интересов. Нужно, как можно чаще, проводить профориентационные встречи, чтобы помочь ребенку определиться с выбором профессии.</a:t>
            </a:r>
          </a:p>
          <a:p>
            <a:pPr marL="342900" indent="-342900" algn="just"/>
            <a:r>
              <a:rPr lang="ru-RU" sz="14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</a:t>
            </a:r>
          </a:p>
        </p:txBody>
      </p:sp>
    </p:spTree>
    <p:extLst>
      <p:ext uri="{BB962C8B-B14F-4D97-AF65-F5344CB8AC3E}">
        <p14:creationId xmlns="" xmlns:p14="http://schemas.microsoft.com/office/powerpoint/2010/main" val="879156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001DD80-BC45-475B-9622-2D7A0B41B6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C2B81A32-0836-4C82-B42B-D94B6E57D5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15687" y="277813"/>
            <a:ext cx="1428750" cy="752475"/>
          </a:xfrm>
          <a:prstGeom prst="rect">
            <a:avLst/>
          </a:prstGeom>
        </p:spPr>
      </p:pic>
      <p:sp>
        <p:nvSpPr>
          <p:cNvPr id="9" name="Shape 101"/>
          <p:cNvSpPr/>
          <p:nvPr/>
        </p:nvSpPr>
        <p:spPr>
          <a:xfrm>
            <a:off x="257307" y="323153"/>
            <a:ext cx="7162396" cy="671119"/>
          </a:xfrm>
          <a:prstGeom prst="rect">
            <a:avLst/>
          </a:prstGeom>
          <a:solidFill>
            <a:srgbClr val="1972AE"/>
          </a:solidFill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Shape 102"/>
          <p:cNvSpPr txBox="1">
            <a:spLocks/>
          </p:cNvSpPr>
          <p:nvPr/>
        </p:nvSpPr>
        <p:spPr>
          <a:xfrm>
            <a:off x="211423" y="248883"/>
            <a:ext cx="7247467" cy="829016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>
            <a:defPPr/>
            <a:lvl1pPr lvl="0"/>
          </a:lstStyle>
          <a:p>
            <a:pPr lvl="0">
              <a:lnSpc>
                <a:spcPct val="90000"/>
              </a:lnSpc>
            </a:pPr>
            <a:r>
              <a:rPr lang="ru-RU" sz="2400" b="1" i="1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Как вы считаете, важно ли иметь ментора или наставника в профессиональной деятельности?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271019" y="1087502"/>
          <a:ext cx="5737895" cy="47385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4" name="Shape 99"/>
          <p:cNvSpPr txBox="1"/>
          <p:nvPr/>
        </p:nvSpPr>
        <p:spPr>
          <a:xfrm>
            <a:off x="5978434" y="1617360"/>
            <a:ext cx="5785339" cy="24622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 algn="just"/>
            <a:r>
              <a:rPr lang="ru-RU" sz="14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</a:t>
            </a:r>
            <a:r>
              <a:rPr lang="ru-RU" sz="1400" b="1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Как вы считаете, важно ли иметь ментора или наставника в профессиональной деятельности?</a:t>
            </a:r>
          </a:p>
          <a:p>
            <a:pPr marL="342900" indent="-342900" algn="just"/>
            <a:r>
              <a:rPr lang="ru-RU" sz="14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 диаграмме мы видим, что большинство опрошенных </a:t>
            </a:r>
            <a:r>
              <a:rPr lang="ru-RU" sz="1400" i="1" dirty="0" smtClean="0"/>
              <a:t>считают, что наличие наставника или ментора иметь важно. 32</a:t>
            </a:r>
            <a:r>
              <a:rPr lang="ru-RU" sz="14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человека или 86% от всех опрошенных, из них 27 женщин (73%) считают, что наставника иметь важно.</a:t>
            </a:r>
          </a:p>
          <a:p>
            <a:pPr marL="342900" indent="-342900" algn="just"/>
            <a:r>
              <a:rPr lang="ru-RU" sz="14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 я полностью соглашусь с теми, кто ответил на этот вопрос «да».  Наставник – это учитель, который прошел огонь и воду в своей профессии и может поделиться опытом с другими. </a:t>
            </a:r>
            <a:r>
              <a:rPr lang="ru-RU" sz="1400" i="1" dirty="0" smtClean="0"/>
              <a:t>Он наиболее быстро научит нового работника всей работе. </a:t>
            </a:r>
            <a:endParaRPr lang="ru-RU" sz="1400" i="1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42900" indent="-342900" algn="just"/>
            <a:r>
              <a:rPr lang="ru-RU" sz="14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</a:t>
            </a:r>
          </a:p>
        </p:txBody>
      </p:sp>
    </p:spTree>
    <p:extLst>
      <p:ext uri="{BB962C8B-B14F-4D97-AF65-F5344CB8AC3E}">
        <p14:creationId xmlns="" xmlns:p14="http://schemas.microsoft.com/office/powerpoint/2010/main" val="879156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001DD80-BC45-475B-9622-2D7A0B41B6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C2B81A32-0836-4C82-B42B-D94B6E57D5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15687" y="277813"/>
            <a:ext cx="1428750" cy="752475"/>
          </a:xfrm>
          <a:prstGeom prst="rect">
            <a:avLst/>
          </a:prstGeom>
        </p:spPr>
      </p:pic>
      <p:sp>
        <p:nvSpPr>
          <p:cNvPr id="9" name="Shape 101"/>
          <p:cNvSpPr/>
          <p:nvPr/>
        </p:nvSpPr>
        <p:spPr>
          <a:xfrm>
            <a:off x="283432" y="388469"/>
            <a:ext cx="7031768" cy="671119"/>
          </a:xfrm>
          <a:prstGeom prst="rect">
            <a:avLst/>
          </a:prstGeom>
          <a:solidFill>
            <a:srgbClr val="1972AE"/>
          </a:solidFill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Shape 102"/>
          <p:cNvSpPr txBox="1">
            <a:spLocks/>
          </p:cNvSpPr>
          <p:nvPr/>
        </p:nvSpPr>
        <p:spPr>
          <a:xfrm>
            <a:off x="315927" y="412331"/>
            <a:ext cx="7234404" cy="829016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>
            <a:defPPr/>
            <a:lvl1pPr lvl="0"/>
          </a:lstStyle>
          <a:p>
            <a:pPr lvl="0">
              <a:lnSpc>
                <a:spcPct val="90000"/>
              </a:lnSpc>
            </a:pPr>
            <a:r>
              <a:rPr lang="ru-RU" sz="2400" b="1" i="1" dirty="0" smtClean="0">
                <a:solidFill>
                  <a:schemeClr val="bg1"/>
                </a:solidFill>
              </a:rPr>
              <a:t>Насколько важно дружеское общение на работе?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310208" y="1146447"/>
          <a:ext cx="5568078" cy="4901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4" name="Shape 99"/>
          <p:cNvSpPr txBox="1"/>
          <p:nvPr/>
        </p:nvSpPr>
        <p:spPr>
          <a:xfrm>
            <a:off x="5939245" y="1943931"/>
            <a:ext cx="5785339" cy="33239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 algn="just"/>
            <a:r>
              <a:rPr lang="ru-RU" sz="14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</a:t>
            </a:r>
            <a:r>
              <a:rPr lang="ru-RU" sz="1400" b="1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Насколько важно дружеское общение на работе?</a:t>
            </a:r>
          </a:p>
          <a:p>
            <a:pPr marL="342900" indent="-342900" algn="just"/>
            <a:r>
              <a:rPr lang="ru-RU" sz="14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 диаграмме мы видим, что большинство опрошенных </a:t>
            </a:r>
            <a:r>
              <a:rPr lang="ru-RU" sz="1400" i="1" dirty="0" smtClean="0"/>
              <a:t>считают, что дружеское общение на работе повышает продуктивность. 16</a:t>
            </a:r>
            <a:r>
              <a:rPr lang="ru-RU" sz="14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человек или 43% от всех опрошенных, из них 13 женщин (35%) считают, что дружба на работе повышает эффективность, 11 человек или 30% от всех опрошенных,  все женщины считают, что дружеские отношения на работе не важны.</a:t>
            </a:r>
          </a:p>
          <a:p>
            <a:pPr marL="342900" indent="-342900" algn="just"/>
            <a:r>
              <a:rPr lang="ru-RU" sz="1400" i="1" dirty="0" smtClean="0"/>
              <a:t>Можно сделать вывод, что люди считают так, исходя из собственного опыта. Дружба с коллегами делает любую работу приятнее и интереснее. А еще она повышает продуктивность и мотивированность, снижает уровень стресса и риск эмоционального выгорания, делает людей более счастливыми и удовлетворенными своей жизнью.</a:t>
            </a:r>
            <a:endParaRPr lang="ru-RU" sz="1400" i="1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42900" indent="-342900" algn="just"/>
            <a:r>
              <a:rPr lang="ru-RU" sz="14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</a:t>
            </a:r>
          </a:p>
        </p:txBody>
      </p:sp>
    </p:spTree>
    <p:extLst>
      <p:ext uri="{BB962C8B-B14F-4D97-AF65-F5344CB8AC3E}">
        <p14:creationId xmlns="" xmlns:p14="http://schemas.microsoft.com/office/powerpoint/2010/main" val="879156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001DD80-BC45-475B-9622-2D7A0B41B6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C2B81A32-0836-4C82-B42B-D94B6E57D5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15687" y="277813"/>
            <a:ext cx="1428750" cy="752475"/>
          </a:xfrm>
          <a:prstGeom prst="rect">
            <a:avLst/>
          </a:prstGeom>
        </p:spPr>
      </p:pic>
      <p:sp>
        <p:nvSpPr>
          <p:cNvPr id="9" name="Shape 101"/>
          <p:cNvSpPr/>
          <p:nvPr/>
        </p:nvSpPr>
        <p:spPr>
          <a:xfrm>
            <a:off x="309558" y="401530"/>
            <a:ext cx="7227710" cy="671119"/>
          </a:xfrm>
          <a:prstGeom prst="rect">
            <a:avLst/>
          </a:prstGeom>
          <a:solidFill>
            <a:srgbClr val="1972AE"/>
          </a:solidFill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Shape 102"/>
          <p:cNvSpPr txBox="1">
            <a:spLocks/>
          </p:cNvSpPr>
          <p:nvPr/>
        </p:nvSpPr>
        <p:spPr>
          <a:xfrm>
            <a:off x="328991" y="412331"/>
            <a:ext cx="7103776" cy="829016"/>
          </a:xfrm>
          <a:prstGeom prst="rect">
            <a:avLst/>
          </a:prstGeom>
        </p:spPr>
        <p:txBody>
          <a:bodyPr vert="horz" lIns="91440" tIns="45720" rIns="91440" bIns="45720" anchor="ctr">
            <a:normAutofit fontScale="52500" lnSpcReduction="20000"/>
          </a:bodyPr>
          <a:lstStyle>
            <a:defPPr/>
            <a:lvl1pPr lvl="0"/>
          </a:lstStyle>
          <a:p>
            <a:pPr lvl="0">
              <a:lnSpc>
                <a:spcPct val="90000"/>
              </a:lnSpc>
            </a:pPr>
            <a:r>
              <a:rPr lang="ru-RU" sz="4000" b="1" i="1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До какого возраста вы готовы продвигаться вверх по карьерной лестнице? 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303515" y="1119998"/>
          <a:ext cx="5770714" cy="4510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0" name="Shape 99"/>
          <p:cNvSpPr txBox="1"/>
          <p:nvPr/>
        </p:nvSpPr>
        <p:spPr>
          <a:xfrm>
            <a:off x="6109063" y="1159836"/>
            <a:ext cx="5785339" cy="44012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 algn="just"/>
            <a:r>
              <a:rPr lang="ru-RU" sz="14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4. </a:t>
            </a:r>
            <a:r>
              <a:rPr lang="ru-RU" sz="1400" b="1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 какого возраста вы готовы продвигаться вверх по карьерной лестнице?</a:t>
            </a:r>
          </a:p>
          <a:p>
            <a:pPr marL="342900" indent="-342900" algn="just"/>
            <a:r>
              <a:rPr lang="ru-RU" sz="14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 диаграмме мы видим, что большинство опрошенных готовы продвигаться по карьерной лестнице в </a:t>
            </a:r>
            <a:r>
              <a:rPr lang="ru-RU" sz="1400" i="1" dirty="0" smtClean="0"/>
              <a:t>возрасте от </a:t>
            </a:r>
            <a:r>
              <a:rPr lang="ru-RU" sz="14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40 до 55 лет – 19 человек или 51% от всех опрошенных – все женщины. Мужчины – 5 человек или 14% от всех опрошенных, готовы продвигаться по карьерной лестницу в возрасте до 65 лет. 2 человека или 5% от всех опрошенных уже не готовы продвигаться по карьерной лестнице. 6 человек или 16% от всех опрошенных готовы продвигаться по карьерной лестнице постоянно (из них 4 человека женщины и 2 человека мужчины).</a:t>
            </a:r>
          </a:p>
          <a:p>
            <a:pPr marL="342900" indent="-342900" algn="just"/>
            <a:r>
              <a:rPr lang="ru-RU" sz="14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Чтобы расти по карьерной лестнице вверх, человеку нужно постоянно  развиваться, нужно уметь находить выход из конфликтных ситуаций, уметь договариваться. Это очень большая ответственность.  В более зрелые возрасты человеку уже более труднее менять окружающую его обстановку, учиться чему-то новому. Он уже становиться профессионалом в своей работе, которую выполняет многие года.  Поэтому многие опрошенные выбрали свой возраст для повышения по карьерной лестнице – до 55 лет.</a:t>
            </a:r>
          </a:p>
        </p:txBody>
      </p:sp>
    </p:spTree>
    <p:extLst>
      <p:ext uri="{BB962C8B-B14F-4D97-AF65-F5344CB8AC3E}">
        <p14:creationId xmlns="" xmlns:p14="http://schemas.microsoft.com/office/powerpoint/2010/main" val="8791563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001DD80-BC45-475B-9622-2D7A0B41B6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C2B81A32-0836-4C82-B42B-D94B6E57D5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15687" y="277813"/>
            <a:ext cx="1428750" cy="752475"/>
          </a:xfrm>
          <a:prstGeom prst="rect">
            <a:avLst/>
          </a:prstGeom>
        </p:spPr>
      </p:pic>
      <p:sp>
        <p:nvSpPr>
          <p:cNvPr id="9" name="Shape 107"/>
          <p:cNvSpPr/>
          <p:nvPr/>
        </p:nvSpPr>
        <p:spPr>
          <a:xfrm>
            <a:off x="838200" y="365125"/>
            <a:ext cx="8706373" cy="1325562"/>
          </a:xfrm>
          <a:prstGeom prst="rect">
            <a:avLst/>
          </a:prstGeom>
          <a:solidFill>
            <a:srgbClr val="FAB442"/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Shape 108"/>
          <p:cNvSpPr txBox="1">
            <a:spLocks/>
          </p:cNvSpPr>
          <p:nvPr/>
        </p:nvSpPr>
        <p:spPr>
          <a:xfrm>
            <a:off x="1014369" y="365125"/>
            <a:ext cx="6502166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/>
            <a:lvl1pPr lvl="0"/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Рекомендации </a:t>
            </a:r>
            <a:br>
              <a:rPr kumimoji="0" lang="ru-RU" sz="40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0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по результатам опроса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Shape 106"/>
          <p:cNvSpPr/>
          <p:nvPr/>
        </p:nvSpPr>
        <p:spPr>
          <a:xfrm>
            <a:off x="558228" y="1740630"/>
            <a:ext cx="10293292" cy="452604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Shape 109"/>
          <p:cNvSpPr txBox="1">
            <a:spLocks/>
          </p:cNvSpPr>
          <p:nvPr/>
        </p:nvSpPr>
        <p:spPr>
          <a:xfrm>
            <a:off x="733697" y="1771649"/>
            <a:ext cx="10050710" cy="46683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/>
            <a:lvl1pPr lvl="0"/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Вывод - наиболее просветительская работа по мероприятиям и конкурсам данного типа проводится на Дальневосточной и Московской дорогах, так как участников конкурса с данных дорог составляет 35%. Основной возраст участников приходится от 35 до 45 лет – 65%, практически все являются членами РОСПРОФЖЕЛ - 86%. 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Результат опроса позволяет сделать вывод, что не все опрошенные работают по призванию и интересам. Это позволяет говорить о необходимости проведения еще в старших классах школы профориентационных встреч, экскурсий на предприятия, проведения тестов по профориентации, которые доступны в интернете. Важно, чтобы будущие специалисты, выбирали свою профессию по интересам, которые способствуют успехам в работе. На предприятиях, для молодых работников, нужен наставник. Это часть поддержки молодого работника, не только для ознакомления с рабочим процессом, но и для знакомства с новым коллективом. Так же нужно стараться создавать на предприятии наиболее дружескую обстановку. Работая в такой обстановке повышается продуктивность и мотивированность, снижается уровень стресса и риска эмоционального выгорания. Люди, которые работают в дружеском коллективе чувствуют себя наиболее счастливыми и удовлетворенными своей жизнью. Чтобы найти свой вариант карьерного роста, нужно опираться на цели. Личностные качества тоже важны при выборе карьерного роста. Карьерный рост не означает, что нужно придерживаться его в течение всей жизни. Поменялись приоритеты – можно поменять и стратегию.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ru-RU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791563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1054</Words>
  <Application>Microsoft Office PowerPoint</Application>
  <PresentationFormat>Произвольный</PresentationFormat>
  <Paragraphs>50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Анализ результатов исследования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результатов исследования</dc:title>
  <dc:creator>Юрий Губин</dc:creator>
  <cp:lastModifiedBy>User</cp:lastModifiedBy>
  <cp:revision>7</cp:revision>
  <dcterms:created xsi:type="dcterms:W3CDTF">2024-06-13T04:19:17Z</dcterms:created>
  <dcterms:modified xsi:type="dcterms:W3CDTF">2024-06-24T14:40:06Z</dcterms:modified>
</cp:coreProperties>
</file>